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Gaegu Bold" charset="1" panose="00000000000000000000"/>
      <p:regular r:id="rId21"/>
    </p:embeddedFont>
    <p:embeddedFont>
      <p:font typeface="Poppins Semi-Bold" charset="1" panose="00000700000000000000"/>
      <p:regular r:id="rId22"/>
    </p:embeddedFont>
    <p:embeddedFont>
      <p:font typeface="Dosis Semi-Bold" charset="1" panose="020107030202020600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jpeg" Type="http://schemas.openxmlformats.org/officeDocument/2006/relationships/image"/><Relationship Id="rId9"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26.jpeg" Type="http://schemas.openxmlformats.org/officeDocument/2006/relationships/image"/><Relationship Id="rId5" Target="../media/image27.png" Type="http://schemas.openxmlformats.org/officeDocument/2006/relationships/image"/><Relationship Id="rId6" Target="../media/image28.jpe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3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6.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214800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2761301" y="4009525"/>
            <a:ext cx="12765397" cy="3686187"/>
          </a:xfrm>
          <a:prstGeom prst="rect">
            <a:avLst/>
          </a:prstGeom>
        </p:spPr>
        <p:txBody>
          <a:bodyPr anchor="t" rtlCol="false" tIns="0" lIns="0" bIns="0" rIns="0">
            <a:spAutoFit/>
          </a:bodyPr>
          <a:lstStyle/>
          <a:p>
            <a:pPr algn="ctr">
              <a:lnSpc>
                <a:spcPts val="12825"/>
              </a:lnSpc>
            </a:pPr>
            <a:r>
              <a:rPr lang="en-US" sz="13500" spc="-810">
                <a:solidFill>
                  <a:srgbClr val="000000"/>
                </a:solidFill>
                <a:latin typeface="Gaegu Bold"/>
              </a:rPr>
              <a:t>A CASE STUDY OF TIANJIN</a:t>
            </a:r>
          </a:p>
        </p:txBody>
      </p:sp>
      <p:sp>
        <p:nvSpPr>
          <p:cNvPr name="TextBox 7" id="7"/>
          <p:cNvSpPr txBox="true"/>
          <p:nvPr/>
        </p:nvSpPr>
        <p:spPr>
          <a:xfrm rot="0">
            <a:off x="3408846" y="2801587"/>
            <a:ext cx="10934001" cy="1131739"/>
          </a:xfrm>
          <a:prstGeom prst="rect">
            <a:avLst/>
          </a:prstGeom>
        </p:spPr>
        <p:txBody>
          <a:bodyPr anchor="t" rtlCol="false" tIns="0" lIns="0" bIns="0" rIns="0">
            <a:spAutoFit/>
          </a:bodyPr>
          <a:lstStyle/>
          <a:p>
            <a:pPr algn="ctr">
              <a:lnSpc>
                <a:spcPts val="3938"/>
              </a:lnSpc>
            </a:pPr>
            <a:r>
              <a:rPr lang="en-US" sz="4145" spc="-257">
                <a:solidFill>
                  <a:srgbClr val="000000"/>
                </a:solidFill>
                <a:latin typeface="Gaegu Bold"/>
              </a:rPr>
              <a:t>Analysis of carbon emission reduction contribution during usage phase of new energy vehicles based on big data</a:t>
            </a:r>
          </a:p>
        </p:txBody>
      </p:sp>
      <p:sp>
        <p:nvSpPr>
          <p:cNvPr name="Freeform 8" id="8"/>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700000">
            <a:off x="10542936" y="940005"/>
            <a:ext cx="1103359" cy="1581877"/>
          </a:xfrm>
          <a:custGeom>
            <a:avLst/>
            <a:gdLst/>
            <a:ahLst/>
            <a:cxnLst/>
            <a:rect r="r" b="b" t="t" l="l"/>
            <a:pathLst>
              <a:path h="1581877" w="1103359">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275443">
            <a:off x="1856320" y="3284482"/>
            <a:ext cx="1337326" cy="1218183"/>
          </a:xfrm>
          <a:custGeom>
            <a:avLst/>
            <a:gdLst/>
            <a:ahLst/>
            <a:cxnLst/>
            <a:rect r="r" b="b" t="t" l="l"/>
            <a:pathLst>
              <a:path h="1218183" w="1337326">
                <a:moveTo>
                  <a:pt x="0" y="0"/>
                </a:moveTo>
                <a:lnTo>
                  <a:pt x="1337326" y="0"/>
                </a:lnTo>
                <a:lnTo>
                  <a:pt x="1337326"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5488621">
            <a:off x="14068292" y="5900049"/>
            <a:ext cx="2174492" cy="3388019"/>
          </a:xfrm>
          <a:custGeom>
            <a:avLst/>
            <a:gdLst/>
            <a:ahLst/>
            <a:cxnLst/>
            <a:rect r="r" b="b" t="t" l="l"/>
            <a:pathLst>
              <a:path h="3388019" w="2174492">
                <a:moveTo>
                  <a:pt x="0" y="0"/>
                </a:moveTo>
                <a:lnTo>
                  <a:pt x="2174492" y="0"/>
                </a:lnTo>
                <a:lnTo>
                  <a:pt x="2174492" y="3388019"/>
                </a:lnTo>
                <a:lnTo>
                  <a:pt x="0" y="33880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304326">
            <a:off x="496807" y="4454538"/>
            <a:ext cx="3500388" cy="5714919"/>
          </a:xfrm>
          <a:custGeom>
            <a:avLst/>
            <a:gdLst/>
            <a:ahLst/>
            <a:cxnLst/>
            <a:rect r="r" b="b" t="t" l="l"/>
            <a:pathLst>
              <a:path h="5714919" w="3500388">
                <a:moveTo>
                  <a:pt x="0" y="0"/>
                </a:moveTo>
                <a:lnTo>
                  <a:pt x="3500388" y="0"/>
                </a:lnTo>
                <a:lnTo>
                  <a:pt x="3500388" y="5714918"/>
                </a:lnTo>
                <a:lnTo>
                  <a:pt x="0" y="57149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3567990" y="-236031"/>
            <a:ext cx="5125668" cy="3933950"/>
          </a:xfrm>
          <a:custGeom>
            <a:avLst/>
            <a:gdLst/>
            <a:ahLst/>
            <a:cxnLst/>
            <a:rect r="r" b="b" t="t" l="l"/>
            <a:pathLst>
              <a:path h="3933950" w="5125668">
                <a:moveTo>
                  <a:pt x="0" y="0"/>
                </a:moveTo>
                <a:lnTo>
                  <a:pt x="5125668" y="0"/>
                </a:lnTo>
                <a:lnTo>
                  <a:pt x="5125668" y="3933950"/>
                </a:lnTo>
                <a:lnTo>
                  <a:pt x="0" y="39339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true" flipV="false" rot="4057876">
            <a:off x="5775084" y="320059"/>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5769257" y="8804617"/>
            <a:ext cx="6823447" cy="453683"/>
          </a:xfrm>
          <a:prstGeom prst="rect">
            <a:avLst/>
          </a:prstGeom>
        </p:spPr>
        <p:txBody>
          <a:bodyPr anchor="t" rtlCol="false" tIns="0" lIns="0" bIns="0" rIns="0">
            <a:spAutoFit/>
          </a:bodyPr>
          <a:lstStyle/>
          <a:p>
            <a:pPr algn="ctr">
              <a:lnSpc>
                <a:spcPts val="2858"/>
              </a:lnSpc>
            </a:pPr>
            <a:r>
              <a:rPr lang="en-US" sz="3008" spc="-156">
                <a:solidFill>
                  <a:srgbClr val="FFFFFF"/>
                </a:solidFill>
                <a:latin typeface="Gaegu Bold"/>
              </a:rPr>
              <a:t>Presented by Reetam Das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1051246">
            <a:off x="1067293"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04848" y="256927"/>
            <a:ext cx="6293341" cy="1543546"/>
          </a:xfrm>
          <a:custGeom>
            <a:avLst/>
            <a:gdLst/>
            <a:ahLst/>
            <a:cxnLst/>
            <a:rect r="r" b="b" t="t" l="l"/>
            <a:pathLst>
              <a:path h="1543546" w="6293341">
                <a:moveTo>
                  <a:pt x="0" y="0"/>
                </a:moveTo>
                <a:lnTo>
                  <a:pt x="6293341" y="0"/>
                </a:lnTo>
                <a:lnTo>
                  <a:pt x="6293341" y="1543546"/>
                </a:lnTo>
                <a:lnTo>
                  <a:pt x="0" y="1543546"/>
                </a:lnTo>
                <a:lnTo>
                  <a:pt x="0" y="0"/>
                </a:lnTo>
                <a:close/>
              </a:path>
            </a:pathLst>
          </a:custGeom>
          <a:blipFill>
            <a:blip r:embed="rId5"/>
            <a:stretch>
              <a:fillRect l="-768" t="-72539" r="-768" b="-3404"/>
            </a:stretch>
          </a:blipFill>
        </p:spPr>
      </p:sp>
      <p:sp>
        <p:nvSpPr>
          <p:cNvPr name="TextBox 5" id="5"/>
          <p:cNvSpPr txBox="true"/>
          <p:nvPr/>
        </p:nvSpPr>
        <p:spPr>
          <a:xfrm rot="0">
            <a:off x="9717307" y="142358"/>
            <a:ext cx="7105282" cy="1638313"/>
          </a:xfrm>
          <a:prstGeom prst="rect">
            <a:avLst/>
          </a:prstGeom>
        </p:spPr>
        <p:txBody>
          <a:bodyPr anchor="t" rtlCol="false" tIns="0" lIns="0" bIns="0" rIns="0">
            <a:spAutoFit/>
          </a:bodyPr>
          <a:lstStyle/>
          <a:p>
            <a:pPr algn="l">
              <a:lnSpc>
                <a:spcPts val="5700"/>
              </a:lnSpc>
            </a:pPr>
            <a:r>
              <a:rPr lang="en-US" sz="6000" spc="-402">
                <a:solidFill>
                  <a:srgbClr val="000000"/>
                </a:solidFill>
                <a:latin typeface="Gaegu Bold"/>
              </a:rPr>
              <a:t>Contribution by Technology Type</a:t>
            </a:r>
          </a:p>
        </p:txBody>
      </p:sp>
      <p:sp>
        <p:nvSpPr>
          <p:cNvPr name="Freeform 6" id="6"/>
          <p:cNvSpPr/>
          <p:nvPr/>
        </p:nvSpPr>
        <p:spPr>
          <a:xfrm flipH="true" flipV="true" rot="-4460706">
            <a:off x="16256743" y="-2207497"/>
            <a:ext cx="3429365" cy="3634202"/>
          </a:xfrm>
          <a:custGeom>
            <a:avLst/>
            <a:gdLst/>
            <a:ahLst/>
            <a:cxnLst/>
            <a:rect r="r" b="b" t="t" l="l"/>
            <a:pathLst>
              <a:path h="3634202" w="3429365">
                <a:moveTo>
                  <a:pt x="3429365" y="3634202"/>
                </a:moveTo>
                <a:lnTo>
                  <a:pt x="0" y="3634202"/>
                </a:lnTo>
                <a:lnTo>
                  <a:pt x="0" y="0"/>
                </a:lnTo>
                <a:lnTo>
                  <a:pt x="3429365" y="0"/>
                </a:lnTo>
                <a:lnTo>
                  <a:pt x="3429365" y="363420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570923" y="6307401"/>
            <a:ext cx="7689640" cy="5901798"/>
          </a:xfrm>
          <a:custGeom>
            <a:avLst/>
            <a:gdLst/>
            <a:ahLst/>
            <a:cxnLst/>
            <a:rect r="r" b="b" t="t" l="l"/>
            <a:pathLst>
              <a:path h="5901798" w="7689640">
                <a:moveTo>
                  <a:pt x="0" y="0"/>
                </a:moveTo>
                <a:lnTo>
                  <a:pt x="7689639" y="0"/>
                </a:lnTo>
                <a:lnTo>
                  <a:pt x="7689639" y="5901798"/>
                </a:lnTo>
                <a:lnTo>
                  <a:pt x="0" y="590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28700" y="256927"/>
            <a:ext cx="7870104" cy="4775722"/>
          </a:xfrm>
          <a:custGeom>
            <a:avLst/>
            <a:gdLst/>
            <a:ahLst/>
            <a:cxnLst/>
            <a:rect r="r" b="b" t="t" l="l"/>
            <a:pathLst>
              <a:path h="4775722" w="7870104">
                <a:moveTo>
                  <a:pt x="0" y="0"/>
                </a:moveTo>
                <a:lnTo>
                  <a:pt x="7870104" y="0"/>
                </a:lnTo>
                <a:lnTo>
                  <a:pt x="7870104" y="4775722"/>
                </a:lnTo>
                <a:lnTo>
                  <a:pt x="0" y="4775722"/>
                </a:lnTo>
                <a:lnTo>
                  <a:pt x="0" y="0"/>
                </a:lnTo>
                <a:close/>
              </a:path>
            </a:pathLst>
          </a:custGeom>
          <a:blipFill>
            <a:blip r:embed="rId10"/>
            <a:stretch>
              <a:fillRect l="0" t="0" r="0" b="0"/>
            </a:stretch>
          </a:blipFill>
        </p:spPr>
      </p:sp>
      <p:sp>
        <p:nvSpPr>
          <p:cNvPr name="Freeform 9" id="9"/>
          <p:cNvSpPr/>
          <p:nvPr/>
        </p:nvSpPr>
        <p:spPr>
          <a:xfrm flipH="false" flipV="false" rot="0">
            <a:off x="9908964" y="5278533"/>
            <a:ext cx="6721968" cy="1543546"/>
          </a:xfrm>
          <a:custGeom>
            <a:avLst/>
            <a:gdLst/>
            <a:ahLst/>
            <a:cxnLst/>
            <a:rect r="r" b="b" t="t" l="l"/>
            <a:pathLst>
              <a:path h="1543546" w="6721968">
                <a:moveTo>
                  <a:pt x="0" y="0"/>
                </a:moveTo>
                <a:lnTo>
                  <a:pt x="6721968" y="0"/>
                </a:lnTo>
                <a:lnTo>
                  <a:pt x="6721968" y="1543546"/>
                </a:lnTo>
                <a:lnTo>
                  <a:pt x="0" y="1543546"/>
                </a:lnTo>
                <a:lnTo>
                  <a:pt x="0" y="0"/>
                </a:lnTo>
                <a:close/>
              </a:path>
            </a:pathLst>
          </a:custGeom>
          <a:blipFill>
            <a:blip r:embed="rId5"/>
            <a:stretch>
              <a:fillRect l="-762" t="-79887" r="0" b="-6606"/>
            </a:stretch>
          </a:blipFill>
        </p:spPr>
      </p:sp>
      <p:sp>
        <p:nvSpPr>
          <p:cNvPr name="Freeform 10" id="10"/>
          <p:cNvSpPr/>
          <p:nvPr/>
        </p:nvSpPr>
        <p:spPr>
          <a:xfrm flipH="false" flipV="false" rot="0">
            <a:off x="1028700" y="5143500"/>
            <a:ext cx="8463013" cy="4971833"/>
          </a:xfrm>
          <a:custGeom>
            <a:avLst/>
            <a:gdLst/>
            <a:ahLst/>
            <a:cxnLst/>
            <a:rect r="r" b="b" t="t" l="l"/>
            <a:pathLst>
              <a:path h="4971833" w="8463013">
                <a:moveTo>
                  <a:pt x="0" y="0"/>
                </a:moveTo>
                <a:lnTo>
                  <a:pt x="8463013" y="0"/>
                </a:lnTo>
                <a:lnTo>
                  <a:pt x="8463013" y="4971833"/>
                </a:lnTo>
                <a:lnTo>
                  <a:pt x="0" y="4971833"/>
                </a:lnTo>
                <a:lnTo>
                  <a:pt x="0" y="0"/>
                </a:lnTo>
                <a:close/>
              </a:path>
            </a:pathLst>
          </a:custGeom>
          <a:blipFill>
            <a:blip r:embed="rId11"/>
            <a:stretch>
              <a:fillRect l="-1695" t="0" r="0" b="-3629"/>
            </a:stretch>
          </a:blipFill>
        </p:spPr>
      </p:sp>
      <p:sp>
        <p:nvSpPr>
          <p:cNvPr name="TextBox 11" id="11"/>
          <p:cNvSpPr txBox="true"/>
          <p:nvPr/>
        </p:nvSpPr>
        <p:spPr>
          <a:xfrm rot="0">
            <a:off x="9995184" y="7265961"/>
            <a:ext cx="6827404" cy="1605326"/>
          </a:xfrm>
          <a:prstGeom prst="rect">
            <a:avLst/>
          </a:prstGeom>
        </p:spPr>
        <p:txBody>
          <a:bodyPr anchor="t" rtlCol="false" tIns="0" lIns="0" bIns="0" rIns="0">
            <a:spAutoFit/>
          </a:bodyPr>
          <a:lstStyle/>
          <a:p>
            <a:pPr algn="l" marL="671258" indent="-335629" lvl="1">
              <a:lnSpc>
                <a:spcPts val="4290"/>
              </a:lnSpc>
              <a:buFont typeface="Arial"/>
              <a:buChar char="•"/>
            </a:pPr>
            <a:r>
              <a:rPr lang="en-US" sz="3109">
                <a:solidFill>
                  <a:srgbClr val="000000"/>
                </a:solidFill>
                <a:latin typeface="Dosis Semi-Bold"/>
              </a:rPr>
              <a:t>Ca</a:t>
            </a:r>
            <a:r>
              <a:rPr lang="en-US" sz="3109">
                <a:solidFill>
                  <a:srgbClr val="000000"/>
                </a:solidFill>
                <a:latin typeface="Dosis Semi-Bold"/>
              </a:rPr>
              <a:t>rs: 116,000 tons (67.7%)</a:t>
            </a:r>
          </a:p>
          <a:p>
            <a:pPr algn="l" marL="671258" indent="-335629" lvl="1">
              <a:lnSpc>
                <a:spcPts val="4290"/>
              </a:lnSpc>
              <a:buFont typeface="Arial"/>
              <a:buChar char="•"/>
            </a:pPr>
            <a:r>
              <a:rPr lang="en-US" sz="3109">
                <a:solidFill>
                  <a:srgbClr val="000000"/>
                </a:solidFill>
                <a:latin typeface="Dosis Semi-Bold"/>
              </a:rPr>
              <a:t>SUVs: 43,700 tons (25.5%)</a:t>
            </a:r>
          </a:p>
          <a:p>
            <a:pPr algn="l">
              <a:lnSpc>
                <a:spcPts val="4290"/>
              </a:lnSpc>
            </a:pPr>
          </a:p>
        </p:txBody>
      </p:sp>
      <p:sp>
        <p:nvSpPr>
          <p:cNvPr name="TextBox 12" id="12"/>
          <p:cNvSpPr txBox="true"/>
          <p:nvPr/>
        </p:nvSpPr>
        <p:spPr>
          <a:xfrm rot="0">
            <a:off x="9491713" y="2039350"/>
            <a:ext cx="6827404" cy="1679240"/>
          </a:xfrm>
          <a:prstGeom prst="rect">
            <a:avLst/>
          </a:prstGeom>
        </p:spPr>
        <p:txBody>
          <a:bodyPr anchor="t" rtlCol="false" tIns="0" lIns="0" bIns="0" rIns="0">
            <a:spAutoFit/>
          </a:bodyPr>
          <a:lstStyle/>
          <a:p>
            <a:pPr algn="l" marL="692848" indent="-346424" lvl="1">
              <a:lnSpc>
                <a:spcPts val="4428"/>
              </a:lnSpc>
              <a:buFont typeface="Arial"/>
              <a:buChar char="•"/>
            </a:pPr>
            <a:r>
              <a:rPr lang="en-US" sz="3209">
                <a:solidFill>
                  <a:srgbClr val="000000"/>
                </a:solidFill>
                <a:latin typeface="Dosis Semi-Bold"/>
              </a:rPr>
              <a:t>BEV: 126,000 tons (73%)</a:t>
            </a:r>
          </a:p>
          <a:p>
            <a:pPr algn="l" marL="692848" indent="-346424" lvl="1">
              <a:lnSpc>
                <a:spcPts val="4428"/>
              </a:lnSpc>
              <a:buFont typeface="Arial"/>
              <a:buChar char="•"/>
            </a:pPr>
            <a:r>
              <a:rPr lang="en-US" sz="3209">
                <a:solidFill>
                  <a:srgbClr val="000000"/>
                </a:solidFill>
                <a:latin typeface="Dosis Semi-Bold"/>
              </a:rPr>
              <a:t>PHEV: 45,500 tons (27%)</a:t>
            </a:r>
          </a:p>
          <a:p>
            <a:pPr algn="l">
              <a:lnSpc>
                <a:spcPts val="4428"/>
              </a:lnSpc>
            </a:pPr>
          </a:p>
        </p:txBody>
      </p:sp>
      <p:sp>
        <p:nvSpPr>
          <p:cNvPr name="TextBox 13" id="13"/>
          <p:cNvSpPr txBox="true"/>
          <p:nvPr/>
        </p:nvSpPr>
        <p:spPr>
          <a:xfrm rot="0">
            <a:off x="10143126" y="5305762"/>
            <a:ext cx="7105282" cy="1489088"/>
          </a:xfrm>
          <a:prstGeom prst="rect">
            <a:avLst/>
          </a:prstGeom>
        </p:spPr>
        <p:txBody>
          <a:bodyPr anchor="t" rtlCol="false" tIns="0" lIns="0" bIns="0" rIns="0">
            <a:spAutoFit/>
          </a:bodyPr>
          <a:lstStyle/>
          <a:p>
            <a:pPr algn="l">
              <a:lnSpc>
                <a:spcPts val="5225"/>
              </a:lnSpc>
            </a:pPr>
            <a:r>
              <a:rPr lang="en-US" sz="5500" spc="-368">
                <a:solidFill>
                  <a:srgbClr val="000000"/>
                </a:solidFill>
                <a:latin typeface="Gaegu Bold"/>
              </a:rPr>
              <a:t>Contribution by Vehicle Type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1051246">
            <a:off x="1067293"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04848" y="256927"/>
            <a:ext cx="7014270" cy="1543546"/>
          </a:xfrm>
          <a:custGeom>
            <a:avLst/>
            <a:gdLst/>
            <a:ahLst/>
            <a:cxnLst/>
            <a:rect r="r" b="b" t="t" l="l"/>
            <a:pathLst>
              <a:path h="1543546" w="7014270">
                <a:moveTo>
                  <a:pt x="0" y="0"/>
                </a:moveTo>
                <a:lnTo>
                  <a:pt x="7014270" y="0"/>
                </a:lnTo>
                <a:lnTo>
                  <a:pt x="7014270" y="1543546"/>
                </a:lnTo>
                <a:lnTo>
                  <a:pt x="0" y="1543546"/>
                </a:lnTo>
                <a:lnTo>
                  <a:pt x="0" y="0"/>
                </a:lnTo>
                <a:close/>
              </a:path>
            </a:pathLst>
          </a:custGeom>
          <a:blipFill>
            <a:blip r:embed="rId5"/>
            <a:stretch>
              <a:fillRect l="-762" t="-85535" r="0" b="-9068"/>
            </a:stretch>
          </a:blipFill>
        </p:spPr>
      </p:sp>
      <p:sp>
        <p:nvSpPr>
          <p:cNvPr name="TextBox 5" id="5"/>
          <p:cNvSpPr txBox="true"/>
          <p:nvPr/>
        </p:nvSpPr>
        <p:spPr>
          <a:xfrm rot="0">
            <a:off x="9717307" y="256927"/>
            <a:ext cx="7105282" cy="1511313"/>
          </a:xfrm>
          <a:prstGeom prst="rect">
            <a:avLst/>
          </a:prstGeom>
        </p:spPr>
        <p:txBody>
          <a:bodyPr anchor="t" rtlCol="false" tIns="0" lIns="0" bIns="0" rIns="0">
            <a:spAutoFit/>
          </a:bodyPr>
          <a:lstStyle/>
          <a:p>
            <a:pPr algn="l">
              <a:lnSpc>
                <a:spcPts val="5320"/>
              </a:lnSpc>
            </a:pPr>
            <a:r>
              <a:rPr lang="en-US" sz="5600" spc="-375">
                <a:solidFill>
                  <a:srgbClr val="000000"/>
                </a:solidFill>
                <a:latin typeface="Gaegu Bold"/>
              </a:rPr>
              <a:t>Contribution by Vehicle Class</a:t>
            </a:r>
          </a:p>
        </p:txBody>
      </p:sp>
      <p:sp>
        <p:nvSpPr>
          <p:cNvPr name="Freeform 6" id="6"/>
          <p:cNvSpPr/>
          <p:nvPr/>
        </p:nvSpPr>
        <p:spPr>
          <a:xfrm flipH="true" flipV="true" rot="-4460706">
            <a:off x="16256743" y="-2207497"/>
            <a:ext cx="3429365" cy="3634202"/>
          </a:xfrm>
          <a:custGeom>
            <a:avLst/>
            <a:gdLst/>
            <a:ahLst/>
            <a:cxnLst/>
            <a:rect r="r" b="b" t="t" l="l"/>
            <a:pathLst>
              <a:path h="3634202" w="3429365">
                <a:moveTo>
                  <a:pt x="3429365" y="3634202"/>
                </a:moveTo>
                <a:lnTo>
                  <a:pt x="0" y="3634202"/>
                </a:lnTo>
                <a:lnTo>
                  <a:pt x="0" y="0"/>
                </a:lnTo>
                <a:lnTo>
                  <a:pt x="3429365" y="0"/>
                </a:lnTo>
                <a:lnTo>
                  <a:pt x="3429365" y="363420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570923" y="6307401"/>
            <a:ext cx="7689640" cy="5901798"/>
          </a:xfrm>
          <a:custGeom>
            <a:avLst/>
            <a:gdLst/>
            <a:ahLst/>
            <a:cxnLst/>
            <a:rect r="r" b="b" t="t" l="l"/>
            <a:pathLst>
              <a:path h="5901798" w="7689640">
                <a:moveTo>
                  <a:pt x="0" y="0"/>
                </a:moveTo>
                <a:lnTo>
                  <a:pt x="7689639" y="0"/>
                </a:lnTo>
                <a:lnTo>
                  <a:pt x="7689639" y="5901798"/>
                </a:lnTo>
                <a:lnTo>
                  <a:pt x="0" y="590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537332" y="5305762"/>
            <a:ext cx="6721968" cy="1543546"/>
          </a:xfrm>
          <a:custGeom>
            <a:avLst/>
            <a:gdLst/>
            <a:ahLst/>
            <a:cxnLst/>
            <a:rect r="r" b="b" t="t" l="l"/>
            <a:pathLst>
              <a:path h="1543546" w="6721968">
                <a:moveTo>
                  <a:pt x="0" y="0"/>
                </a:moveTo>
                <a:lnTo>
                  <a:pt x="6721968" y="0"/>
                </a:lnTo>
                <a:lnTo>
                  <a:pt x="6721968" y="1543546"/>
                </a:lnTo>
                <a:lnTo>
                  <a:pt x="0" y="1543546"/>
                </a:lnTo>
                <a:lnTo>
                  <a:pt x="0" y="0"/>
                </a:lnTo>
                <a:close/>
              </a:path>
            </a:pathLst>
          </a:custGeom>
          <a:blipFill>
            <a:blip r:embed="rId5"/>
            <a:stretch>
              <a:fillRect l="-762" t="-79887" r="0" b="-6606"/>
            </a:stretch>
          </a:blipFill>
        </p:spPr>
      </p:sp>
      <p:sp>
        <p:nvSpPr>
          <p:cNvPr name="Freeform 9" id="9"/>
          <p:cNvSpPr/>
          <p:nvPr/>
        </p:nvSpPr>
        <p:spPr>
          <a:xfrm flipH="false" flipV="false" rot="0">
            <a:off x="1028700" y="121894"/>
            <a:ext cx="7513619" cy="5021606"/>
          </a:xfrm>
          <a:custGeom>
            <a:avLst/>
            <a:gdLst/>
            <a:ahLst/>
            <a:cxnLst/>
            <a:rect r="r" b="b" t="t" l="l"/>
            <a:pathLst>
              <a:path h="5021606" w="7513619">
                <a:moveTo>
                  <a:pt x="0" y="0"/>
                </a:moveTo>
                <a:lnTo>
                  <a:pt x="7513619" y="0"/>
                </a:lnTo>
                <a:lnTo>
                  <a:pt x="7513619" y="5021606"/>
                </a:lnTo>
                <a:lnTo>
                  <a:pt x="0" y="5021606"/>
                </a:lnTo>
                <a:lnTo>
                  <a:pt x="0" y="0"/>
                </a:lnTo>
                <a:close/>
              </a:path>
            </a:pathLst>
          </a:custGeom>
          <a:blipFill>
            <a:blip r:embed="rId10"/>
            <a:stretch>
              <a:fillRect l="0" t="0" r="-5704" b="-5874"/>
            </a:stretch>
          </a:blipFill>
        </p:spPr>
      </p:sp>
      <p:sp>
        <p:nvSpPr>
          <p:cNvPr name="Freeform 10" id="10"/>
          <p:cNvSpPr/>
          <p:nvPr/>
        </p:nvSpPr>
        <p:spPr>
          <a:xfrm flipH="false" flipV="false" rot="0">
            <a:off x="1616569" y="5305762"/>
            <a:ext cx="8378615" cy="4796063"/>
          </a:xfrm>
          <a:custGeom>
            <a:avLst/>
            <a:gdLst/>
            <a:ahLst/>
            <a:cxnLst/>
            <a:rect r="r" b="b" t="t" l="l"/>
            <a:pathLst>
              <a:path h="4796063" w="8378615">
                <a:moveTo>
                  <a:pt x="0" y="0"/>
                </a:moveTo>
                <a:lnTo>
                  <a:pt x="8378615" y="0"/>
                </a:lnTo>
                <a:lnTo>
                  <a:pt x="8378615" y="4796062"/>
                </a:lnTo>
                <a:lnTo>
                  <a:pt x="0" y="4796062"/>
                </a:lnTo>
                <a:lnTo>
                  <a:pt x="0" y="0"/>
                </a:lnTo>
                <a:close/>
              </a:path>
            </a:pathLst>
          </a:custGeom>
          <a:blipFill>
            <a:blip r:embed="rId11"/>
            <a:stretch>
              <a:fillRect l="0" t="0" r="-1765" b="-6585"/>
            </a:stretch>
          </a:blipFill>
        </p:spPr>
      </p:sp>
      <p:sp>
        <p:nvSpPr>
          <p:cNvPr name="TextBox 11" id="11"/>
          <p:cNvSpPr txBox="true"/>
          <p:nvPr/>
        </p:nvSpPr>
        <p:spPr>
          <a:xfrm rot="0">
            <a:off x="10537332" y="7154108"/>
            <a:ext cx="6827404" cy="2148251"/>
          </a:xfrm>
          <a:prstGeom prst="rect">
            <a:avLst/>
          </a:prstGeom>
        </p:spPr>
        <p:txBody>
          <a:bodyPr anchor="t" rtlCol="false" tIns="0" lIns="0" bIns="0" rIns="0">
            <a:spAutoFit/>
          </a:bodyPr>
          <a:lstStyle/>
          <a:p>
            <a:pPr algn="l" marL="671258" indent="-335629" lvl="1">
              <a:lnSpc>
                <a:spcPts val="4290"/>
              </a:lnSpc>
              <a:buFont typeface="Arial"/>
              <a:buChar char="•"/>
            </a:pPr>
            <a:r>
              <a:rPr lang="en-US" sz="3109">
                <a:solidFill>
                  <a:srgbClr val="000000"/>
                </a:solidFill>
                <a:latin typeface="Dosis Semi-Bold"/>
              </a:rPr>
              <a:t>Non-business: 123,900 tons (72%)</a:t>
            </a:r>
          </a:p>
          <a:p>
            <a:pPr algn="l" marL="671258" indent="-335629" lvl="1">
              <a:lnSpc>
                <a:spcPts val="4290"/>
              </a:lnSpc>
              <a:buFont typeface="Arial"/>
              <a:buChar char="•"/>
            </a:pPr>
            <a:r>
              <a:rPr lang="en-US" sz="3109">
                <a:solidFill>
                  <a:srgbClr val="000000"/>
                </a:solidFill>
                <a:latin typeface="Dosis Semi-Bold"/>
              </a:rPr>
              <a:t>Renting and business: 47,500 tons (28%)</a:t>
            </a:r>
          </a:p>
          <a:p>
            <a:pPr algn="l">
              <a:lnSpc>
                <a:spcPts val="4290"/>
              </a:lnSpc>
            </a:pPr>
          </a:p>
        </p:txBody>
      </p:sp>
      <p:sp>
        <p:nvSpPr>
          <p:cNvPr name="TextBox 12" id="12"/>
          <p:cNvSpPr txBox="true"/>
          <p:nvPr/>
        </p:nvSpPr>
        <p:spPr>
          <a:xfrm rot="0">
            <a:off x="9491713" y="2039350"/>
            <a:ext cx="6827404" cy="1679240"/>
          </a:xfrm>
          <a:prstGeom prst="rect">
            <a:avLst/>
          </a:prstGeom>
        </p:spPr>
        <p:txBody>
          <a:bodyPr anchor="t" rtlCol="false" tIns="0" lIns="0" bIns="0" rIns="0">
            <a:spAutoFit/>
          </a:bodyPr>
          <a:lstStyle/>
          <a:p>
            <a:pPr algn="l" marL="692848" indent="-346424" lvl="1">
              <a:lnSpc>
                <a:spcPts val="4428"/>
              </a:lnSpc>
              <a:buFont typeface="Arial"/>
              <a:buChar char="•"/>
            </a:pPr>
            <a:r>
              <a:rPr lang="en-US" sz="3209">
                <a:solidFill>
                  <a:srgbClr val="000000"/>
                </a:solidFill>
                <a:latin typeface="Dosis Semi-Bold"/>
              </a:rPr>
              <a:t>A-class: 70,800 tons (41.3%)</a:t>
            </a:r>
          </a:p>
          <a:p>
            <a:pPr algn="l" marL="692848" indent="-346424" lvl="1">
              <a:lnSpc>
                <a:spcPts val="4428"/>
              </a:lnSpc>
              <a:buFont typeface="Arial"/>
              <a:buChar char="•"/>
            </a:pPr>
            <a:r>
              <a:rPr lang="en-US" sz="3209">
                <a:solidFill>
                  <a:srgbClr val="000000"/>
                </a:solidFill>
                <a:latin typeface="Dosis Semi-Bold"/>
              </a:rPr>
              <a:t>B-class: 49,200 tons (28.7%)</a:t>
            </a:r>
          </a:p>
          <a:p>
            <a:pPr algn="l">
              <a:lnSpc>
                <a:spcPts val="4428"/>
              </a:lnSpc>
            </a:pPr>
          </a:p>
        </p:txBody>
      </p:sp>
      <p:sp>
        <p:nvSpPr>
          <p:cNvPr name="TextBox 13" id="13"/>
          <p:cNvSpPr txBox="true"/>
          <p:nvPr/>
        </p:nvSpPr>
        <p:spPr>
          <a:xfrm rot="0">
            <a:off x="10866143" y="5332990"/>
            <a:ext cx="7105282" cy="1489088"/>
          </a:xfrm>
          <a:prstGeom prst="rect">
            <a:avLst/>
          </a:prstGeom>
        </p:spPr>
        <p:txBody>
          <a:bodyPr anchor="t" rtlCol="false" tIns="0" lIns="0" bIns="0" rIns="0">
            <a:spAutoFit/>
          </a:bodyPr>
          <a:lstStyle/>
          <a:p>
            <a:pPr algn="l">
              <a:lnSpc>
                <a:spcPts val="5225"/>
              </a:lnSpc>
            </a:pPr>
            <a:r>
              <a:rPr lang="en-US" sz="5500" spc="-368">
                <a:solidFill>
                  <a:srgbClr val="000000"/>
                </a:solidFill>
                <a:latin typeface="Gaegu Bold"/>
              </a:rPr>
              <a:t>Contribution by Usage Scenario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2581080" y="1381010"/>
            <a:ext cx="13667198" cy="1949337"/>
          </a:xfrm>
          <a:custGeom>
            <a:avLst/>
            <a:gdLst/>
            <a:ahLst/>
            <a:cxnLst/>
            <a:rect r="r" b="b" t="t" l="l"/>
            <a:pathLst>
              <a:path h="1949337" w="13667198">
                <a:moveTo>
                  <a:pt x="0" y="0"/>
                </a:moveTo>
                <a:lnTo>
                  <a:pt x="13667197" y="0"/>
                </a:lnTo>
                <a:lnTo>
                  <a:pt x="13667197" y="1949338"/>
                </a:lnTo>
                <a:lnTo>
                  <a:pt x="0" y="1949338"/>
                </a:lnTo>
                <a:lnTo>
                  <a:pt x="0" y="0"/>
                </a:lnTo>
                <a:close/>
              </a:path>
            </a:pathLst>
          </a:custGeom>
          <a:blipFill>
            <a:blip r:embed="rId3"/>
            <a:stretch>
              <a:fillRect l="0" t="-136660" r="0" b="-61316"/>
            </a:stretch>
          </a:blipFill>
        </p:spPr>
      </p:sp>
      <p:sp>
        <p:nvSpPr>
          <p:cNvPr name="TextBox 4" id="4"/>
          <p:cNvSpPr txBox="true"/>
          <p:nvPr/>
        </p:nvSpPr>
        <p:spPr>
          <a:xfrm rot="0">
            <a:off x="3261904" y="1099778"/>
            <a:ext cx="11546963" cy="2038354"/>
          </a:xfrm>
          <a:prstGeom prst="rect">
            <a:avLst/>
          </a:prstGeom>
        </p:spPr>
        <p:txBody>
          <a:bodyPr anchor="t" rtlCol="false" tIns="0" lIns="0" bIns="0" rIns="0">
            <a:spAutoFit/>
          </a:bodyPr>
          <a:lstStyle/>
          <a:p>
            <a:pPr algn="ctr">
              <a:lnSpc>
                <a:spcPts val="14699"/>
              </a:lnSpc>
            </a:pPr>
            <a:r>
              <a:rPr lang="en-US" sz="10499" spc="-535">
                <a:solidFill>
                  <a:srgbClr val="000000"/>
                </a:solidFill>
                <a:latin typeface="Gaegu Bold"/>
              </a:rPr>
              <a:t>Key Aspects</a:t>
            </a:r>
          </a:p>
        </p:txBody>
      </p:sp>
      <p:sp>
        <p:nvSpPr>
          <p:cNvPr name="Freeform 5" id="5"/>
          <p:cNvSpPr/>
          <p:nvPr/>
        </p:nvSpPr>
        <p:spPr>
          <a:xfrm flipH="false" flipV="false" rot="-10669463">
            <a:off x="16011472" y="2006014"/>
            <a:ext cx="1801268" cy="1654558"/>
          </a:xfrm>
          <a:custGeom>
            <a:avLst/>
            <a:gdLst/>
            <a:ahLst/>
            <a:cxnLst/>
            <a:rect r="r" b="b" t="t" l="l"/>
            <a:pathLst>
              <a:path h="1654558" w="1801268">
                <a:moveTo>
                  <a:pt x="0" y="0"/>
                </a:moveTo>
                <a:lnTo>
                  <a:pt x="1801267" y="0"/>
                </a:lnTo>
                <a:lnTo>
                  <a:pt x="1801267" y="1654558"/>
                </a:lnTo>
                <a:lnTo>
                  <a:pt x="0" y="1654558"/>
                </a:lnTo>
                <a:lnTo>
                  <a:pt x="0" y="0"/>
                </a:lnTo>
                <a:close/>
              </a:path>
            </a:pathLst>
          </a:custGeom>
          <a:blipFill>
            <a:blip r:embed="rId4"/>
            <a:stretch>
              <a:fillRect l="0" t="0" r="0" b="0"/>
            </a:stretch>
          </a:blipFill>
        </p:spPr>
      </p:sp>
      <p:sp>
        <p:nvSpPr>
          <p:cNvPr name="Freeform 6" id="6"/>
          <p:cNvSpPr/>
          <p:nvPr/>
        </p:nvSpPr>
        <p:spPr>
          <a:xfrm flipH="false" flipV="false" rot="1727943">
            <a:off x="13550593" y="801818"/>
            <a:ext cx="2197136" cy="1158385"/>
          </a:xfrm>
          <a:custGeom>
            <a:avLst/>
            <a:gdLst/>
            <a:ahLst/>
            <a:cxnLst/>
            <a:rect r="r" b="b" t="t" l="l"/>
            <a:pathLst>
              <a:path h="1158385" w="2197136">
                <a:moveTo>
                  <a:pt x="0" y="0"/>
                </a:moveTo>
                <a:lnTo>
                  <a:pt x="2197135" y="0"/>
                </a:lnTo>
                <a:lnTo>
                  <a:pt x="2197135" y="1158385"/>
                </a:lnTo>
                <a:lnTo>
                  <a:pt x="0" y="1158385"/>
                </a:lnTo>
                <a:lnTo>
                  <a:pt x="0" y="0"/>
                </a:lnTo>
                <a:close/>
              </a:path>
            </a:pathLst>
          </a:custGeom>
          <a:blipFill>
            <a:blip r:embed="rId5"/>
            <a:stretch>
              <a:fillRect l="0" t="0" r="0" b="0"/>
            </a:stretch>
          </a:blipFill>
        </p:spPr>
      </p:sp>
      <p:sp>
        <p:nvSpPr>
          <p:cNvPr name="AutoShape 7" id="7"/>
          <p:cNvSpPr/>
          <p:nvPr/>
        </p:nvSpPr>
        <p:spPr>
          <a:xfrm>
            <a:off x="2686917" y="4419525"/>
            <a:ext cx="13138165"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2530794" y="3967552"/>
            <a:ext cx="801115" cy="8011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444"/>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128"/>
                </a:lnSpc>
              </a:pPr>
            </a:p>
          </p:txBody>
        </p:sp>
      </p:grpSp>
      <p:sp>
        <p:nvSpPr>
          <p:cNvPr name="TextBox 11" id="11"/>
          <p:cNvSpPr txBox="true"/>
          <p:nvPr/>
        </p:nvSpPr>
        <p:spPr>
          <a:xfrm rot="0">
            <a:off x="1028700" y="4890548"/>
            <a:ext cx="3815850" cy="1424939"/>
          </a:xfrm>
          <a:prstGeom prst="rect">
            <a:avLst/>
          </a:prstGeom>
        </p:spPr>
        <p:txBody>
          <a:bodyPr anchor="t" rtlCol="false" tIns="0" lIns="0" bIns="0" rIns="0">
            <a:spAutoFit/>
          </a:bodyPr>
          <a:lstStyle/>
          <a:p>
            <a:pPr algn="ctr">
              <a:lnSpc>
                <a:spcPts val="5099"/>
              </a:lnSpc>
            </a:pPr>
            <a:r>
              <a:rPr lang="en-US" sz="5099" spc="-305" u="sng">
                <a:solidFill>
                  <a:srgbClr val="000000"/>
                </a:solidFill>
                <a:latin typeface="Gaegu Bold"/>
              </a:rPr>
              <a:t>Influencing Factors</a:t>
            </a:r>
          </a:p>
        </p:txBody>
      </p:sp>
      <p:sp>
        <p:nvSpPr>
          <p:cNvPr name="TextBox 12" id="12"/>
          <p:cNvSpPr txBox="true"/>
          <p:nvPr/>
        </p:nvSpPr>
        <p:spPr>
          <a:xfrm rot="0">
            <a:off x="7442411" y="4890548"/>
            <a:ext cx="3664701" cy="1424939"/>
          </a:xfrm>
          <a:prstGeom prst="rect">
            <a:avLst/>
          </a:prstGeom>
        </p:spPr>
        <p:txBody>
          <a:bodyPr anchor="t" rtlCol="false" tIns="0" lIns="0" bIns="0" rIns="0">
            <a:spAutoFit/>
          </a:bodyPr>
          <a:lstStyle/>
          <a:p>
            <a:pPr algn="ctr">
              <a:lnSpc>
                <a:spcPts val="5099"/>
              </a:lnSpc>
            </a:pPr>
            <a:r>
              <a:rPr lang="en-US" sz="5099" spc="-305" u="sng">
                <a:solidFill>
                  <a:srgbClr val="000000"/>
                </a:solidFill>
                <a:latin typeface="Gaegu Bold"/>
              </a:rPr>
              <a:t>Policy Implications</a:t>
            </a:r>
          </a:p>
        </p:txBody>
      </p:sp>
      <p:sp>
        <p:nvSpPr>
          <p:cNvPr name="TextBox 13" id="13"/>
          <p:cNvSpPr txBox="true"/>
          <p:nvPr/>
        </p:nvSpPr>
        <p:spPr>
          <a:xfrm rot="0">
            <a:off x="13704974" y="4890548"/>
            <a:ext cx="3554326" cy="1424939"/>
          </a:xfrm>
          <a:prstGeom prst="rect">
            <a:avLst/>
          </a:prstGeom>
        </p:spPr>
        <p:txBody>
          <a:bodyPr anchor="t" rtlCol="false" tIns="0" lIns="0" bIns="0" rIns="0">
            <a:spAutoFit/>
          </a:bodyPr>
          <a:lstStyle/>
          <a:p>
            <a:pPr algn="ctr">
              <a:lnSpc>
                <a:spcPts val="5099"/>
              </a:lnSpc>
            </a:pPr>
            <a:r>
              <a:rPr lang="en-US" sz="5099" spc="-305" u="sng">
                <a:solidFill>
                  <a:srgbClr val="000000"/>
                </a:solidFill>
                <a:latin typeface="Gaegu Bold"/>
              </a:rPr>
              <a:t> Future Strategies</a:t>
            </a:r>
          </a:p>
        </p:txBody>
      </p:sp>
      <p:sp>
        <p:nvSpPr>
          <p:cNvPr name="TextBox 14" id="14"/>
          <p:cNvSpPr txBox="true"/>
          <p:nvPr/>
        </p:nvSpPr>
        <p:spPr>
          <a:xfrm rot="0">
            <a:off x="-591552" y="6487909"/>
            <a:ext cx="6556937" cy="2978775"/>
          </a:xfrm>
          <a:prstGeom prst="rect">
            <a:avLst/>
          </a:prstGeom>
        </p:spPr>
        <p:txBody>
          <a:bodyPr anchor="t" rtlCol="false" tIns="0" lIns="0" bIns="0" rIns="0">
            <a:spAutoFit/>
          </a:bodyPr>
          <a:lstStyle/>
          <a:p>
            <a:pPr algn="ctr" marL="611813" indent="-305907" lvl="1">
              <a:lnSpc>
                <a:spcPts val="3343"/>
              </a:lnSpc>
              <a:buFont typeface="Arial"/>
              <a:buChar char="•"/>
            </a:pPr>
            <a:r>
              <a:rPr lang="en-US" sz="2833">
                <a:solidFill>
                  <a:srgbClr val="000000"/>
                </a:solidFill>
                <a:latin typeface="Dosis Semi-Bold"/>
              </a:rPr>
              <a:t>Highe</a:t>
            </a:r>
            <a:r>
              <a:rPr lang="en-US" sz="2833">
                <a:solidFill>
                  <a:srgbClr val="000000"/>
                </a:solidFill>
                <a:latin typeface="Dosis Semi-Bold"/>
              </a:rPr>
              <a:t>r Ownership of BEVs: Contributes significantly to overall reductions</a:t>
            </a:r>
          </a:p>
          <a:p>
            <a:pPr algn="ctr" marL="611813" indent="-305907" lvl="1">
              <a:lnSpc>
                <a:spcPts val="3343"/>
              </a:lnSpc>
              <a:buFont typeface="Arial"/>
              <a:buChar char="•"/>
            </a:pPr>
            <a:r>
              <a:rPr lang="en-US" sz="2833">
                <a:solidFill>
                  <a:srgbClr val="000000"/>
                </a:solidFill>
                <a:latin typeface="Dosis Semi-Bold"/>
              </a:rPr>
              <a:t>Supportive Policies: Government subsidies, tax rebates, charging infrastructure</a:t>
            </a:r>
          </a:p>
          <a:p>
            <a:pPr algn="ctr" marL="611813" indent="-305907" lvl="1">
              <a:lnSpc>
                <a:spcPts val="3343"/>
              </a:lnSpc>
              <a:buFont typeface="Arial"/>
              <a:buChar char="•"/>
            </a:pPr>
            <a:r>
              <a:rPr lang="en-US" sz="2833">
                <a:solidFill>
                  <a:srgbClr val="000000"/>
                </a:solidFill>
                <a:latin typeface="Dosis Semi-Bold"/>
              </a:rPr>
              <a:t>Driving Patterns: Regular, predictable routes maximize electric vehicle benefits</a:t>
            </a:r>
          </a:p>
          <a:p>
            <a:pPr algn="ctr">
              <a:lnSpc>
                <a:spcPts val="157"/>
              </a:lnSpc>
            </a:pPr>
          </a:p>
        </p:txBody>
      </p:sp>
      <p:sp>
        <p:nvSpPr>
          <p:cNvPr name="TextBox 15" id="15"/>
          <p:cNvSpPr txBox="true"/>
          <p:nvPr/>
        </p:nvSpPr>
        <p:spPr>
          <a:xfrm rot="0">
            <a:off x="6565755" y="6511610"/>
            <a:ext cx="5697847" cy="2931373"/>
          </a:xfrm>
          <a:prstGeom prst="rect">
            <a:avLst/>
          </a:prstGeom>
        </p:spPr>
        <p:txBody>
          <a:bodyPr anchor="t" rtlCol="false" tIns="0" lIns="0" bIns="0" rIns="0">
            <a:spAutoFit/>
          </a:bodyPr>
          <a:lstStyle/>
          <a:p>
            <a:pPr algn="ctr">
              <a:lnSpc>
                <a:spcPts val="3343"/>
              </a:lnSpc>
            </a:pPr>
            <a:r>
              <a:rPr lang="en-US" sz="2833">
                <a:solidFill>
                  <a:srgbClr val="000000"/>
                </a:solidFill>
                <a:latin typeface="Dosis Semi-Bold"/>
              </a:rPr>
              <a:t>Inc</a:t>
            </a:r>
            <a:r>
              <a:rPr lang="en-US" sz="2833">
                <a:solidFill>
                  <a:srgbClr val="000000"/>
                </a:solidFill>
                <a:latin typeface="Dosis Semi-Bold"/>
              </a:rPr>
              <a:t>entives for NEVs: Continued government support needed</a:t>
            </a:r>
          </a:p>
          <a:p>
            <a:pPr algn="ctr">
              <a:lnSpc>
                <a:spcPts val="3343"/>
              </a:lnSpc>
            </a:pPr>
            <a:r>
              <a:rPr lang="en-US" sz="2833">
                <a:solidFill>
                  <a:srgbClr val="000000"/>
                </a:solidFill>
                <a:latin typeface="Dosis Semi-Bold"/>
              </a:rPr>
              <a:t>Infrastructure Development: Expansion of charging networks</a:t>
            </a:r>
          </a:p>
          <a:p>
            <a:pPr algn="ctr">
              <a:lnSpc>
                <a:spcPts val="3343"/>
              </a:lnSpc>
            </a:pPr>
            <a:r>
              <a:rPr lang="en-US" sz="2833">
                <a:solidFill>
                  <a:srgbClr val="000000"/>
                </a:solidFill>
                <a:latin typeface="Dosis Semi-Bold"/>
              </a:rPr>
              <a:t>Emission Standards: Stricter regulations for PHEVs</a:t>
            </a:r>
          </a:p>
          <a:p>
            <a:pPr algn="ctr">
              <a:lnSpc>
                <a:spcPts val="3343"/>
              </a:lnSpc>
            </a:pPr>
          </a:p>
        </p:txBody>
      </p:sp>
      <p:sp>
        <p:nvSpPr>
          <p:cNvPr name="TextBox 16" id="16"/>
          <p:cNvSpPr txBox="true"/>
          <p:nvPr/>
        </p:nvSpPr>
        <p:spPr>
          <a:xfrm rot="0">
            <a:off x="13140991" y="6486937"/>
            <a:ext cx="4702505" cy="3350473"/>
          </a:xfrm>
          <a:prstGeom prst="rect">
            <a:avLst/>
          </a:prstGeom>
        </p:spPr>
        <p:txBody>
          <a:bodyPr anchor="t" rtlCol="false" tIns="0" lIns="0" bIns="0" rIns="0">
            <a:spAutoFit/>
          </a:bodyPr>
          <a:lstStyle/>
          <a:p>
            <a:pPr algn="ctr">
              <a:lnSpc>
                <a:spcPts val="3343"/>
              </a:lnSpc>
            </a:pPr>
            <a:r>
              <a:rPr lang="en-US" sz="2833">
                <a:solidFill>
                  <a:srgbClr val="000000"/>
                </a:solidFill>
                <a:latin typeface="Dosis Semi-Bold"/>
              </a:rPr>
              <a:t>Optimize carbon reduction strategies using NEV monitoring data</a:t>
            </a:r>
          </a:p>
          <a:p>
            <a:pPr algn="ctr">
              <a:lnSpc>
                <a:spcPts val="3343"/>
              </a:lnSpc>
            </a:pPr>
            <a:r>
              <a:rPr lang="en-US" sz="2833">
                <a:solidFill>
                  <a:srgbClr val="000000"/>
                </a:solidFill>
                <a:latin typeface="Dosis Semi-Bold"/>
              </a:rPr>
              <a:t> Encourage the use of renewable sources for electricity</a:t>
            </a:r>
          </a:p>
          <a:p>
            <a:pPr algn="ctr">
              <a:lnSpc>
                <a:spcPts val="3343"/>
              </a:lnSpc>
            </a:pPr>
            <a:r>
              <a:rPr lang="en-US" sz="2833">
                <a:solidFill>
                  <a:srgbClr val="000000"/>
                </a:solidFill>
                <a:latin typeface="Dosis Semi-Bold"/>
              </a:rPr>
              <a:t>Enhance NEV technology and performance</a:t>
            </a:r>
          </a:p>
          <a:p>
            <a:pPr algn="ctr">
              <a:lnSpc>
                <a:spcPts val="3343"/>
              </a:lnSpc>
            </a:pPr>
          </a:p>
        </p:txBody>
      </p:sp>
      <p:grpSp>
        <p:nvGrpSpPr>
          <p:cNvPr name="Group 17" id="17"/>
          <p:cNvGrpSpPr/>
          <p:nvPr/>
        </p:nvGrpSpPr>
        <p:grpSpPr>
          <a:xfrm rot="0">
            <a:off x="8777380" y="4018968"/>
            <a:ext cx="801115" cy="8011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444"/>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128"/>
                </a:lnSpc>
              </a:pPr>
            </a:p>
          </p:txBody>
        </p:sp>
      </p:grpSp>
      <p:grpSp>
        <p:nvGrpSpPr>
          <p:cNvPr name="Group 20" id="20"/>
          <p:cNvGrpSpPr/>
          <p:nvPr/>
        </p:nvGrpSpPr>
        <p:grpSpPr>
          <a:xfrm rot="0">
            <a:off x="15023967" y="4018968"/>
            <a:ext cx="801115" cy="80111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444"/>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128"/>
                </a:lnSpc>
              </a:pPr>
            </a:p>
          </p:txBody>
        </p:sp>
      </p:grpSp>
      <p:sp>
        <p:nvSpPr>
          <p:cNvPr name="Freeform 23" id="23"/>
          <p:cNvSpPr/>
          <p:nvPr/>
        </p:nvSpPr>
        <p:spPr>
          <a:xfrm flipH="false" flipV="false" rot="-1981930">
            <a:off x="-2552417" y="-2582795"/>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4037291" y="630258"/>
            <a:ext cx="9756162" cy="1949337"/>
          </a:xfrm>
          <a:custGeom>
            <a:avLst/>
            <a:gdLst/>
            <a:ahLst/>
            <a:cxnLst/>
            <a:rect r="r" b="b" t="t" l="l"/>
            <a:pathLst>
              <a:path h="1949337" w="9756162">
                <a:moveTo>
                  <a:pt x="0" y="0"/>
                </a:moveTo>
                <a:lnTo>
                  <a:pt x="9756162" y="0"/>
                </a:lnTo>
                <a:lnTo>
                  <a:pt x="9756162" y="1949337"/>
                </a:lnTo>
                <a:lnTo>
                  <a:pt x="0" y="1949337"/>
                </a:lnTo>
                <a:lnTo>
                  <a:pt x="0" y="0"/>
                </a:lnTo>
                <a:close/>
              </a:path>
            </a:pathLst>
          </a:custGeom>
          <a:blipFill>
            <a:blip r:embed="rId3"/>
            <a:stretch>
              <a:fillRect l="0" t="-89628" r="-4791" b="-33268"/>
            </a:stretch>
          </a:blipFill>
        </p:spPr>
      </p:sp>
      <p:sp>
        <p:nvSpPr>
          <p:cNvPr name="Freeform 4" id="4"/>
          <p:cNvSpPr/>
          <p:nvPr/>
        </p:nvSpPr>
        <p:spPr>
          <a:xfrm flipH="false" flipV="false" rot="0">
            <a:off x="2843787" y="3123454"/>
            <a:ext cx="12630200" cy="6663454"/>
          </a:xfrm>
          <a:custGeom>
            <a:avLst/>
            <a:gdLst/>
            <a:ahLst/>
            <a:cxnLst/>
            <a:rect r="r" b="b" t="t" l="l"/>
            <a:pathLst>
              <a:path h="6663454" w="12630200">
                <a:moveTo>
                  <a:pt x="0" y="0"/>
                </a:moveTo>
                <a:lnTo>
                  <a:pt x="12630200" y="0"/>
                </a:lnTo>
                <a:lnTo>
                  <a:pt x="12630200" y="6663453"/>
                </a:lnTo>
                <a:lnTo>
                  <a:pt x="0" y="6663453"/>
                </a:lnTo>
                <a:lnTo>
                  <a:pt x="0" y="0"/>
                </a:lnTo>
                <a:close/>
              </a:path>
            </a:pathLst>
          </a:custGeom>
          <a:blipFill>
            <a:blip r:embed="rId4"/>
            <a:stretch>
              <a:fillRect l="-2278" t="-6927" r="0" b="-1120"/>
            </a:stretch>
          </a:blipFill>
        </p:spPr>
      </p:sp>
      <p:sp>
        <p:nvSpPr>
          <p:cNvPr name="TextBox 5" id="5"/>
          <p:cNvSpPr txBox="true"/>
          <p:nvPr/>
        </p:nvSpPr>
        <p:spPr>
          <a:xfrm rot="0">
            <a:off x="4368601" y="339331"/>
            <a:ext cx="8747689" cy="2264491"/>
          </a:xfrm>
          <a:prstGeom prst="rect">
            <a:avLst/>
          </a:prstGeom>
        </p:spPr>
        <p:txBody>
          <a:bodyPr anchor="t" rtlCol="false" tIns="0" lIns="0" bIns="0" rIns="0">
            <a:spAutoFit/>
          </a:bodyPr>
          <a:lstStyle/>
          <a:p>
            <a:pPr algn="ctr">
              <a:lnSpc>
                <a:spcPts val="8535"/>
              </a:lnSpc>
            </a:pPr>
            <a:r>
              <a:rPr lang="en-US" sz="6096" spc="-310">
                <a:solidFill>
                  <a:srgbClr val="000000"/>
                </a:solidFill>
                <a:latin typeface="Gaegu Bold"/>
              </a:rPr>
              <a:t>Top 10 Companies Contribution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4037291" y="630258"/>
            <a:ext cx="9756162" cy="1949337"/>
          </a:xfrm>
          <a:custGeom>
            <a:avLst/>
            <a:gdLst/>
            <a:ahLst/>
            <a:cxnLst/>
            <a:rect r="r" b="b" t="t" l="l"/>
            <a:pathLst>
              <a:path h="1949337" w="9756162">
                <a:moveTo>
                  <a:pt x="0" y="0"/>
                </a:moveTo>
                <a:lnTo>
                  <a:pt x="9756162" y="0"/>
                </a:lnTo>
                <a:lnTo>
                  <a:pt x="9756162" y="1949337"/>
                </a:lnTo>
                <a:lnTo>
                  <a:pt x="0" y="1949337"/>
                </a:lnTo>
                <a:lnTo>
                  <a:pt x="0" y="0"/>
                </a:lnTo>
                <a:close/>
              </a:path>
            </a:pathLst>
          </a:custGeom>
          <a:blipFill>
            <a:blip r:embed="rId3"/>
            <a:stretch>
              <a:fillRect l="0" t="-89628" r="-4791" b="-33268"/>
            </a:stretch>
          </a:blipFill>
        </p:spPr>
      </p:sp>
      <p:sp>
        <p:nvSpPr>
          <p:cNvPr name="TextBox 4" id="4"/>
          <p:cNvSpPr txBox="true"/>
          <p:nvPr/>
        </p:nvSpPr>
        <p:spPr>
          <a:xfrm rot="0">
            <a:off x="4300923" y="211158"/>
            <a:ext cx="8747689" cy="1920337"/>
          </a:xfrm>
          <a:prstGeom prst="rect">
            <a:avLst/>
          </a:prstGeom>
        </p:spPr>
        <p:txBody>
          <a:bodyPr anchor="t" rtlCol="false" tIns="0" lIns="0" bIns="0" rIns="0">
            <a:spAutoFit/>
          </a:bodyPr>
          <a:lstStyle/>
          <a:p>
            <a:pPr algn="ctr">
              <a:lnSpc>
                <a:spcPts val="13854"/>
              </a:lnSpc>
            </a:pPr>
            <a:r>
              <a:rPr lang="en-US" sz="9896" spc="-504">
                <a:solidFill>
                  <a:srgbClr val="000000"/>
                </a:solidFill>
                <a:latin typeface="Gaegu Bold"/>
              </a:rPr>
              <a:t> Conclusion</a:t>
            </a:r>
          </a:p>
        </p:txBody>
      </p:sp>
      <p:sp>
        <p:nvSpPr>
          <p:cNvPr name="TextBox 5" id="5"/>
          <p:cNvSpPr txBox="true"/>
          <p:nvPr/>
        </p:nvSpPr>
        <p:spPr>
          <a:xfrm rot="0">
            <a:off x="3040119" y="3072511"/>
            <a:ext cx="11750506" cy="4763660"/>
          </a:xfrm>
          <a:prstGeom prst="rect">
            <a:avLst/>
          </a:prstGeom>
        </p:spPr>
        <p:txBody>
          <a:bodyPr anchor="t" rtlCol="false" tIns="0" lIns="0" bIns="0" rIns="0">
            <a:spAutoFit/>
          </a:bodyPr>
          <a:lstStyle/>
          <a:p>
            <a:pPr algn="ctr">
              <a:lnSpc>
                <a:spcPts val="6337"/>
              </a:lnSpc>
              <a:spcBef>
                <a:spcPct val="0"/>
              </a:spcBef>
            </a:pPr>
            <a:r>
              <a:rPr lang="en-US" sz="4169">
                <a:solidFill>
                  <a:srgbClr val="000000"/>
                </a:solidFill>
                <a:latin typeface="Dosis Semi-Bold"/>
              </a:rPr>
              <a:t>Summary: NEVs play a crucial role in reducing carbon emissions in Tianjin</a:t>
            </a:r>
          </a:p>
          <a:p>
            <a:pPr algn="ctr">
              <a:lnSpc>
                <a:spcPts val="6337"/>
              </a:lnSpc>
              <a:spcBef>
                <a:spcPct val="0"/>
              </a:spcBef>
            </a:pPr>
            <a:r>
              <a:rPr lang="en-US" sz="4169">
                <a:solidFill>
                  <a:srgbClr val="000000"/>
                </a:solidFill>
                <a:latin typeface="Dosis Semi-Bold"/>
              </a:rPr>
              <a:t>Impact: Significant contributions from BEVs and private cars</a:t>
            </a:r>
          </a:p>
          <a:p>
            <a:pPr algn="ctr">
              <a:lnSpc>
                <a:spcPts val="6337"/>
              </a:lnSpc>
              <a:spcBef>
                <a:spcPct val="0"/>
              </a:spcBef>
            </a:pPr>
            <a:r>
              <a:rPr lang="en-US" sz="4169">
                <a:solidFill>
                  <a:srgbClr val="000000"/>
                </a:solidFill>
                <a:latin typeface="Dosis Semi-Bold"/>
              </a:rPr>
              <a:t>Future Focus: Continued support and optimization of NEV deployment and usage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name="Group 3" id="3"/>
          <p:cNvGrpSpPr/>
          <p:nvPr/>
        </p:nvGrpSpPr>
        <p:grpSpPr>
          <a:xfrm rot="0">
            <a:off x="1996760" y="1967159"/>
            <a:ext cx="14294480" cy="5990982"/>
            <a:chOff x="0" y="0"/>
            <a:chExt cx="19059306" cy="7987976"/>
          </a:xfrm>
        </p:grpSpPr>
        <p:sp>
          <p:nvSpPr>
            <p:cNvPr name="Freeform 4" id="4"/>
            <p:cNvSpPr/>
            <p:nvPr/>
          </p:nvSpPr>
          <p:spPr>
            <a:xfrm flipH="false" flipV="false" rot="92033">
              <a:off x="273808" y="428159"/>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3">
                <a:alphaModFix amt="60000"/>
              </a:blip>
              <a:stretch>
                <a:fillRect l="-1056" t="-10951" r="-1056" b="0"/>
              </a:stretch>
            </a:blipFill>
          </p:spPr>
        </p:sp>
        <p:sp>
          <p:nvSpPr>
            <p:cNvPr name="Freeform 5" id="5"/>
            <p:cNvSpPr/>
            <p:nvPr/>
          </p:nvSpPr>
          <p:spPr>
            <a:xfrm flipH="false" flipV="false" rot="92033">
              <a:off x="94502" y="248853"/>
              <a:ext cx="18690996" cy="7310963"/>
            </a:xfrm>
            <a:custGeom>
              <a:avLst/>
              <a:gdLst/>
              <a:ahLst/>
              <a:cxnLst/>
              <a:rect r="r" b="b" t="t" l="l"/>
              <a:pathLst>
                <a:path h="7310963" w="18690996">
                  <a:moveTo>
                    <a:pt x="0" y="0"/>
                  </a:moveTo>
                  <a:lnTo>
                    <a:pt x="18690996" y="0"/>
                  </a:lnTo>
                  <a:lnTo>
                    <a:pt x="18690996" y="7310964"/>
                  </a:lnTo>
                  <a:lnTo>
                    <a:pt x="0" y="7310964"/>
                  </a:lnTo>
                  <a:lnTo>
                    <a:pt x="0" y="0"/>
                  </a:lnTo>
                  <a:close/>
                </a:path>
              </a:pathLst>
            </a:custGeom>
            <a:blipFill>
              <a:blip r:embed="rId4"/>
              <a:stretch>
                <a:fillRect l="-1056" t="-10951" r="-1056" b="0"/>
              </a:stretch>
            </a:blipFill>
          </p:spPr>
        </p:sp>
      </p:grpSp>
      <p:sp>
        <p:nvSpPr>
          <p:cNvPr name="TextBox 6" id="6"/>
          <p:cNvSpPr txBox="true"/>
          <p:nvPr/>
        </p:nvSpPr>
        <p:spPr>
          <a:xfrm rot="0">
            <a:off x="1996760" y="3351642"/>
            <a:ext cx="14035941" cy="2755899"/>
          </a:xfrm>
          <a:prstGeom prst="rect">
            <a:avLst/>
          </a:prstGeom>
        </p:spPr>
        <p:txBody>
          <a:bodyPr anchor="t" rtlCol="false" tIns="0" lIns="0" bIns="0" rIns="0">
            <a:spAutoFit/>
          </a:bodyPr>
          <a:lstStyle/>
          <a:p>
            <a:pPr algn="ctr">
              <a:lnSpc>
                <a:spcPts val="17194"/>
              </a:lnSpc>
            </a:pPr>
            <a:r>
              <a:rPr lang="en-US" sz="18099" spc="-1085">
                <a:solidFill>
                  <a:srgbClr val="000000"/>
                </a:solidFill>
                <a:latin typeface="Gaegu Bold"/>
              </a:rPr>
              <a:t>Thank you!</a:t>
            </a:r>
          </a:p>
        </p:txBody>
      </p:sp>
      <p:sp>
        <p:nvSpPr>
          <p:cNvPr name="Freeform 7" id="7"/>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700000">
            <a:off x="10542936" y="940005"/>
            <a:ext cx="1103359" cy="1581877"/>
          </a:xfrm>
          <a:custGeom>
            <a:avLst/>
            <a:gdLst/>
            <a:ahLst/>
            <a:cxnLst/>
            <a:rect r="r" b="b" t="t" l="l"/>
            <a:pathLst>
              <a:path h="1581877" w="1103359">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275443">
            <a:off x="2211959" y="2969126"/>
            <a:ext cx="1337326" cy="1218183"/>
          </a:xfrm>
          <a:custGeom>
            <a:avLst/>
            <a:gdLst/>
            <a:ahLst/>
            <a:cxnLst/>
            <a:rect r="r" b="b" t="t" l="l"/>
            <a:pathLst>
              <a:path h="1218183" w="1337326">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5488621">
            <a:off x="14068292" y="5900049"/>
            <a:ext cx="2174492" cy="3388019"/>
          </a:xfrm>
          <a:custGeom>
            <a:avLst/>
            <a:gdLst/>
            <a:ahLst/>
            <a:cxnLst/>
            <a:rect r="r" b="b" t="t" l="l"/>
            <a:pathLst>
              <a:path h="3388019" w="2174492">
                <a:moveTo>
                  <a:pt x="0" y="0"/>
                </a:moveTo>
                <a:lnTo>
                  <a:pt x="2174492" y="0"/>
                </a:lnTo>
                <a:lnTo>
                  <a:pt x="2174492" y="3388019"/>
                </a:lnTo>
                <a:lnTo>
                  <a:pt x="0" y="33880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304326">
            <a:off x="884830" y="3954490"/>
            <a:ext cx="3500388" cy="5714919"/>
          </a:xfrm>
          <a:custGeom>
            <a:avLst/>
            <a:gdLst/>
            <a:ahLst/>
            <a:cxnLst/>
            <a:rect r="r" b="b" t="t" l="l"/>
            <a:pathLst>
              <a:path h="5714919" w="3500388">
                <a:moveTo>
                  <a:pt x="0" y="0"/>
                </a:moveTo>
                <a:lnTo>
                  <a:pt x="3500388" y="0"/>
                </a:lnTo>
                <a:lnTo>
                  <a:pt x="3500388" y="5714919"/>
                </a:lnTo>
                <a:lnTo>
                  <a:pt x="0" y="57149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2592704" y="1028700"/>
            <a:ext cx="5125668" cy="3933950"/>
          </a:xfrm>
          <a:custGeom>
            <a:avLst/>
            <a:gdLst/>
            <a:ahLst/>
            <a:cxnLst/>
            <a:rect r="r" b="b" t="t" l="l"/>
            <a:pathLst>
              <a:path h="3933950" w="5125668">
                <a:moveTo>
                  <a:pt x="0" y="0"/>
                </a:moveTo>
                <a:lnTo>
                  <a:pt x="5125668" y="0"/>
                </a:lnTo>
                <a:lnTo>
                  <a:pt x="5125668" y="3933950"/>
                </a:lnTo>
                <a:lnTo>
                  <a:pt x="0" y="39339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true" flipV="false" rot="4057876">
            <a:off x="5812381" y="445640"/>
            <a:ext cx="1394952" cy="2759798"/>
          </a:xfrm>
          <a:custGeom>
            <a:avLst/>
            <a:gdLst/>
            <a:ahLst/>
            <a:cxnLst/>
            <a:rect r="r" b="b" t="t" l="l"/>
            <a:pathLst>
              <a:path h="2759798" w="1394952">
                <a:moveTo>
                  <a:pt x="1394952" y="0"/>
                </a:moveTo>
                <a:lnTo>
                  <a:pt x="0" y="0"/>
                </a:lnTo>
                <a:lnTo>
                  <a:pt x="0" y="2759798"/>
                </a:lnTo>
                <a:lnTo>
                  <a:pt x="1394952" y="2759798"/>
                </a:lnTo>
                <a:lnTo>
                  <a:pt x="1394952"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4543764" y="7856711"/>
            <a:ext cx="8492837" cy="1829085"/>
          </a:xfrm>
          <a:prstGeom prst="rect">
            <a:avLst/>
          </a:prstGeom>
        </p:spPr>
        <p:txBody>
          <a:bodyPr anchor="t" rtlCol="false" tIns="0" lIns="0" bIns="0" rIns="0">
            <a:spAutoFit/>
          </a:bodyPr>
          <a:lstStyle/>
          <a:p>
            <a:pPr algn="ctr">
              <a:lnSpc>
                <a:spcPts val="3428"/>
              </a:lnSpc>
            </a:pPr>
            <a:r>
              <a:rPr lang="en-US" sz="3608" spc="-187">
                <a:solidFill>
                  <a:srgbClr val="FFFFFF"/>
                </a:solidFill>
                <a:latin typeface="Gaegu Bold"/>
              </a:rPr>
              <a:t>By Reetam Das</a:t>
            </a:r>
          </a:p>
          <a:p>
            <a:pPr algn="ctr">
              <a:lnSpc>
                <a:spcPts val="3428"/>
              </a:lnSpc>
            </a:pPr>
            <a:r>
              <a:rPr lang="en-US" sz="3608" spc="-187">
                <a:solidFill>
                  <a:srgbClr val="FFFFFF"/>
                </a:solidFill>
                <a:latin typeface="Gaegu Bold"/>
              </a:rPr>
              <a:t>PRODUCTION ENGG</a:t>
            </a:r>
          </a:p>
          <a:p>
            <a:pPr algn="ctr">
              <a:lnSpc>
                <a:spcPts val="3428"/>
              </a:lnSpc>
            </a:pPr>
            <a:r>
              <a:rPr lang="en-US" sz="3608" spc="-187">
                <a:solidFill>
                  <a:srgbClr val="FFFFFF"/>
                </a:solidFill>
                <a:latin typeface="Gaegu Bold"/>
              </a:rPr>
              <a:t> 3RD YEAR 2ND SEM</a:t>
            </a:r>
          </a:p>
          <a:p>
            <a:pPr algn="ctr">
              <a:lnSpc>
                <a:spcPts val="3428"/>
              </a:lnSpc>
            </a:pPr>
            <a:r>
              <a:rPr lang="en-US" sz="3608" spc="-187">
                <a:solidFill>
                  <a:srgbClr val="FFFFFF"/>
                </a:solidFill>
                <a:latin typeface="Gaegu Bold"/>
              </a:rPr>
              <a:t>GUIDED BY - PROF. SUBIR KUMAR DEBNATH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028700" y="2138798"/>
            <a:ext cx="11353788" cy="2195529"/>
          </a:xfrm>
          <a:custGeom>
            <a:avLst/>
            <a:gdLst/>
            <a:ahLst/>
            <a:cxnLst/>
            <a:rect r="r" b="b" t="t" l="l"/>
            <a:pathLst>
              <a:path h="2195529" w="11353788">
                <a:moveTo>
                  <a:pt x="0" y="0"/>
                </a:moveTo>
                <a:lnTo>
                  <a:pt x="11353788" y="0"/>
                </a:lnTo>
                <a:lnTo>
                  <a:pt x="11353788" y="2195529"/>
                </a:lnTo>
                <a:lnTo>
                  <a:pt x="0" y="2195529"/>
                </a:lnTo>
                <a:lnTo>
                  <a:pt x="0" y="0"/>
                </a:lnTo>
                <a:close/>
              </a:path>
            </a:pathLst>
          </a:custGeom>
          <a:blipFill>
            <a:blip r:embed="rId3"/>
            <a:stretch>
              <a:fillRect l="0" t="-88375" r="0" b="-31405"/>
            </a:stretch>
          </a:blipFill>
        </p:spPr>
      </p:sp>
      <p:sp>
        <p:nvSpPr>
          <p:cNvPr name="TextBox 4" id="4"/>
          <p:cNvSpPr txBox="true"/>
          <p:nvPr/>
        </p:nvSpPr>
        <p:spPr>
          <a:xfrm rot="0">
            <a:off x="1654578" y="2315813"/>
            <a:ext cx="9729268" cy="1841499"/>
          </a:xfrm>
          <a:prstGeom prst="rect">
            <a:avLst/>
          </a:prstGeom>
        </p:spPr>
        <p:txBody>
          <a:bodyPr anchor="t" rtlCol="false" tIns="0" lIns="0" bIns="0" rIns="0">
            <a:spAutoFit/>
          </a:bodyPr>
          <a:lstStyle/>
          <a:p>
            <a:pPr algn="ctr">
              <a:lnSpc>
                <a:spcPts val="11494"/>
              </a:lnSpc>
            </a:pPr>
            <a:r>
              <a:rPr lang="en-US" sz="12099" spc="-810">
                <a:solidFill>
                  <a:srgbClr val="000000"/>
                </a:solidFill>
                <a:latin typeface="Gaegu Bold"/>
              </a:rPr>
              <a:t>Introduction</a:t>
            </a:r>
          </a:p>
        </p:txBody>
      </p:sp>
      <p:sp>
        <p:nvSpPr>
          <p:cNvPr name="Freeform 5" id="5"/>
          <p:cNvSpPr/>
          <p:nvPr/>
        </p:nvSpPr>
        <p:spPr>
          <a:xfrm flipH="false" flipV="false" rot="4050216">
            <a:off x="15772048" y="419609"/>
            <a:ext cx="1337326" cy="1218183"/>
          </a:xfrm>
          <a:custGeom>
            <a:avLst/>
            <a:gdLst/>
            <a:ahLst/>
            <a:cxnLst/>
            <a:rect r="r" b="b" t="t" l="l"/>
            <a:pathLst>
              <a:path h="1218183" w="1337326">
                <a:moveTo>
                  <a:pt x="0" y="0"/>
                </a:moveTo>
                <a:lnTo>
                  <a:pt x="1337326" y="0"/>
                </a:lnTo>
                <a:lnTo>
                  <a:pt x="1337326" y="1218182"/>
                </a:lnTo>
                <a:lnTo>
                  <a:pt x="0" y="1218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700000">
            <a:off x="13165297" y="7734583"/>
            <a:ext cx="5104835" cy="5104835"/>
          </a:xfrm>
          <a:custGeom>
            <a:avLst/>
            <a:gdLst/>
            <a:ahLst/>
            <a:cxnLst/>
            <a:rect r="r" b="b" t="t" l="l"/>
            <a:pathLst>
              <a:path h="5104835" w="5104835">
                <a:moveTo>
                  <a:pt x="0" y="0"/>
                </a:moveTo>
                <a:lnTo>
                  <a:pt x="5104835" y="0"/>
                </a:lnTo>
                <a:lnTo>
                  <a:pt x="5104835" y="5104834"/>
                </a:lnTo>
                <a:lnTo>
                  <a:pt x="0" y="51048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866099">
            <a:off x="12803500" y="1383655"/>
            <a:ext cx="4904486" cy="8007324"/>
          </a:xfrm>
          <a:custGeom>
            <a:avLst/>
            <a:gdLst/>
            <a:ahLst/>
            <a:cxnLst/>
            <a:rect r="r" b="b" t="t" l="l"/>
            <a:pathLst>
              <a:path h="8007324" w="4904486">
                <a:moveTo>
                  <a:pt x="0" y="0"/>
                </a:moveTo>
                <a:lnTo>
                  <a:pt x="4904486" y="0"/>
                </a:lnTo>
                <a:lnTo>
                  <a:pt x="4904486" y="8007323"/>
                </a:lnTo>
                <a:lnTo>
                  <a:pt x="0" y="8007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654578" y="4817312"/>
            <a:ext cx="9729268" cy="4457665"/>
          </a:xfrm>
          <a:prstGeom prst="rect">
            <a:avLst/>
          </a:prstGeom>
        </p:spPr>
        <p:txBody>
          <a:bodyPr anchor="t" rtlCol="false" tIns="0" lIns="0" bIns="0" rIns="0">
            <a:spAutoFit/>
          </a:bodyPr>
          <a:lstStyle/>
          <a:p>
            <a:pPr algn="ctr" marL="768949" indent="-384475" lvl="1">
              <a:lnSpc>
                <a:spcPts val="4665"/>
              </a:lnSpc>
              <a:buFont typeface="Arial"/>
              <a:buChar char="•"/>
            </a:pPr>
            <a:r>
              <a:rPr lang="en-US" sz="3561">
                <a:solidFill>
                  <a:srgbClr val="000000"/>
                </a:solidFill>
                <a:latin typeface="Poppins Semi-Bold"/>
              </a:rPr>
              <a:t>Increasing global attention to greenhouse gas emissions reduction</a:t>
            </a:r>
          </a:p>
          <a:p>
            <a:pPr algn="ctr">
              <a:lnSpc>
                <a:spcPts val="4665"/>
              </a:lnSpc>
            </a:pPr>
          </a:p>
          <a:p>
            <a:pPr algn="ctr" marL="704181" indent="-352091" lvl="1">
              <a:lnSpc>
                <a:spcPts val="4272"/>
              </a:lnSpc>
              <a:buFont typeface="Arial"/>
              <a:buChar char="•"/>
            </a:pPr>
            <a:r>
              <a:rPr lang="en-US" sz="3261">
                <a:solidFill>
                  <a:srgbClr val="000000"/>
                </a:solidFill>
                <a:latin typeface="Poppins Semi-Bold"/>
              </a:rPr>
              <a:t>China's dual carbon strategy </a:t>
            </a:r>
          </a:p>
          <a:p>
            <a:pPr algn="ctr">
              <a:lnSpc>
                <a:spcPts val="4272"/>
              </a:lnSpc>
            </a:pPr>
          </a:p>
          <a:p>
            <a:pPr algn="ctr" marL="704181" indent="-352091" lvl="1">
              <a:lnSpc>
                <a:spcPts val="4272"/>
              </a:lnSpc>
              <a:buFont typeface="Arial"/>
              <a:buChar char="•"/>
            </a:pPr>
            <a:r>
              <a:rPr lang="en-US" sz="3261">
                <a:solidFill>
                  <a:srgbClr val="000000"/>
                </a:solidFill>
                <a:latin typeface="Poppins Semi-Bold"/>
              </a:rPr>
              <a:t>Importance of NEVs in reducing transportation sector emissions</a:t>
            </a:r>
          </a:p>
          <a:p>
            <a:pPr algn="ctr">
              <a:lnSpc>
                <a:spcPts val="427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0722485" y="-440013"/>
            <a:ext cx="8446332" cy="11167026"/>
          </a:xfrm>
          <a:custGeom>
            <a:avLst/>
            <a:gdLst/>
            <a:ahLst/>
            <a:cxnLst/>
            <a:rect r="r" b="b" t="t" l="l"/>
            <a:pathLst>
              <a:path h="11167026" w="8446332">
                <a:moveTo>
                  <a:pt x="0" y="0"/>
                </a:moveTo>
                <a:lnTo>
                  <a:pt x="8446333" y="0"/>
                </a:lnTo>
                <a:lnTo>
                  <a:pt x="8446333" y="11167026"/>
                </a:lnTo>
                <a:lnTo>
                  <a:pt x="0" y="1116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55414" y="7773216"/>
            <a:ext cx="398427" cy="581645"/>
          </a:xfrm>
          <a:custGeom>
            <a:avLst/>
            <a:gdLst/>
            <a:ahLst/>
            <a:cxnLst/>
            <a:rect r="r" b="b" t="t" l="l"/>
            <a:pathLst>
              <a:path h="581645" w="398427">
                <a:moveTo>
                  <a:pt x="0" y="0"/>
                </a:moveTo>
                <a:lnTo>
                  <a:pt x="398427" y="0"/>
                </a:lnTo>
                <a:lnTo>
                  <a:pt x="398427" y="581645"/>
                </a:lnTo>
                <a:lnTo>
                  <a:pt x="0" y="581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2245129" y="466987"/>
            <a:ext cx="5537976" cy="9353026"/>
            <a:chOff x="0" y="0"/>
            <a:chExt cx="13716000" cy="23164800"/>
          </a:xfrm>
        </p:grpSpPr>
        <p:sp>
          <p:nvSpPr>
            <p:cNvPr name="Freeform 6" id="6"/>
            <p:cNvSpPr/>
            <p:nvPr/>
          </p:nvSpPr>
          <p:spPr>
            <a:xfrm flipH="false" flipV="false" rot="0">
              <a:off x="0" y="0"/>
              <a:ext cx="13716000" cy="23164800"/>
            </a:xfrm>
            <a:custGeom>
              <a:avLst/>
              <a:gdLst/>
              <a:ahLst/>
              <a:cxnLst/>
              <a:rect r="r" b="b" t="t" l="l"/>
              <a:pathLst>
                <a:path h="23164800" w="13716000">
                  <a:moveTo>
                    <a:pt x="13716000" y="23164800"/>
                  </a:moveTo>
                  <a:lnTo>
                    <a:pt x="0" y="23164800"/>
                  </a:lnTo>
                  <a:lnTo>
                    <a:pt x="0" y="0"/>
                  </a:lnTo>
                  <a:lnTo>
                    <a:pt x="13716000" y="0"/>
                  </a:lnTo>
                  <a:lnTo>
                    <a:pt x="13716000" y="23164800"/>
                  </a:lnTo>
                  <a:close/>
                </a:path>
              </a:pathLst>
            </a:custGeom>
            <a:blipFill>
              <a:blip r:embed="rId7"/>
              <a:stretch>
                <a:fillRect l="0" t="-178" r="0" b="-178"/>
              </a:stretch>
            </a:blipFill>
          </p:spPr>
        </p:sp>
        <p:sp>
          <p:nvSpPr>
            <p:cNvPr name="Freeform 7" id="7"/>
            <p:cNvSpPr/>
            <p:nvPr/>
          </p:nvSpPr>
          <p:spPr>
            <a:xfrm flipH="false" flipV="false" rot="0">
              <a:off x="609600" y="2095500"/>
              <a:ext cx="12496800" cy="18973800"/>
            </a:xfrm>
            <a:custGeom>
              <a:avLst/>
              <a:gdLst/>
              <a:ahLst/>
              <a:cxnLst/>
              <a:rect r="r" b="b" t="t" l="l"/>
              <a:pathLst>
                <a:path h="18973800" w="12496800">
                  <a:moveTo>
                    <a:pt x="12496800" y="18973800"/>
                  </a:moveTo>
                  <a:lnTo>
                    <a:pt x="0" y="18973800"/>
                  </a:lnTo>
                  <a:lnTo>
                    <a:pt x="0" y="0"/>
                  </a:lnTo>
                  <a:lnTo>
                    <a:pt x="12496800" y="0"/>
                  </a:lnTo>
                  <a:lnTo>
                    <a:pt x="12496800" y="18973800"/>
                  </a:lnTo>
                  <a:close/>
                </a:path>
              </a:pathLst>
            </a:custGeom>
            <a:blipFill>
              <a:blip r:embed="rId8"/>
              <a:stretch>
                <a:fillRect l="-90314" t="0" r="-79604" b="0"/>
              </a:stretch>
            </a:blipFill>
          </p:spPr>
        </p:sp>
      </p:grpSp>
      <p:sp>
        <p:nvSpPr>
          <p:cNvPr name="Freeform 8" id="8"/>
          <p:cNvSpPr/>
          <p:nvPr/>
        </p:nvSpPr>
        <p:spPr>
          <a:xfrm flipH="false" flipV="false" rot="110282">
            <a:off x="961638" y="1495226"/>
            <a:ext cx="8182362" cy="3255465"/>
          </a:xfrm>
          <a:custGeom>
            <a:avLst/>
            <a:gdLst/>
            <a:ahLst/>
            <a:cxnLst/>
            <a:rect r="r" b="b" t="t" l="l"/>
            <a:pathLst>
              <a:path h="3255465" w="8182362">
                <a:moveTo>
                  <a:pt x="0" y="0"/>
                </a:moveTo>
                <a:lnTo>
                  <a:pt x="8182362" y="0"/>
                </a:lnTo>
                <a:lnTo>
                  <a:pt x="8182362" y="3255465"/>
                </a:lnTo>
                <a:lnTo>
                  <a:pt x="0" y="3255465"/>
                </a:lnTo>
                <a:lnTo>
                  <a:pt x="0" y="0"/>
                </a:lnTo>
                <a:close/>
              </a:path>
            </a:pathLst>
          </a:custGeom>
          <a:blipFill>
            <a:blip r:embed="rId9"/>
            <a:stretch>
              <a:fillRect l="-1510" t="-10047" r="-1510" b="0"/>
            </a:stretch>
          </a:blipFill>
        </p:spPr>
      </p:sp>
      <p:sp>
        <p:nvSpPr>
          <p:cNvPr name="TextBox 9" id="9"/>
          <p:cNvSpPr txBox="true"/>
          <p:nvPr/>
        </p:nvSpPr>
        <p:spPr>
          <a:xfrm rot="0">
            <a:off x="1634684" y="1860063"/>
            <a:ext cx="6595294" cy="2535317"/>
          </a:xfrm>
          <a:prstGeom prst="rect">
            <a:avLst/>
          </a:prstGeom>
        </p:spPr>
        <p:txBody>
          <a:bodyPr anchor="t" rtlCol="false" tIns="0" lIns="0" bIns="0" rIns="0">
            <a:spAutoFit/>
          </a:bodyPr>
          <a:lstStyle/>
          <a:p>
            <a:pPr algn="l">
              <a:lnSpc>
                <a:spcPts val="8884"/>
              </a:lnSpc>
            </a:pPr>
            <a:r>
              <a:rPr lang="en-US" sz="9352" spc="-626">
                <a:solidFill>
                  <a:srgbClr val="000000"/>
                </a:solidFill>
                <a:latin typeface="Gaegu Bold"/>
              </a:rPr>
              <a:t>NEV Monitoring in Tianjin</a:t>
            </a:r>
          </a:p>
        </p:txBody>
      </p:sp>
      <p:sp>
        <p:nvSpPr>
          <p:cNvPr name="TextBox 10" id="10"/>
          <p:cNvSpPr txBox="true"/>
          <p:nvPr/>
        </p:nvSpPr>
        <p:spPr>
          <a:xfrm rot="0">
            <a:off x="1582341" y="5153025"/>
            <a:ext cx="6940955" cy="3758120"/>
          </a:xfrm>
          <a:prstGeom prst="rect">
            <a:avLst/>
          </a:prstGeom>
        </p:spPr>
        <p:txBody>
          <a:bodyPr anchor="t" rtlCol="false" tIns="0" lIns="0" bIns="0" rIns="0">
            <a:spAutoFit/>
          </a:bodyPr>
          <a:lstStyle/>
          <a:p>
            <a:pPr algn="l" marL="906775" indent="-453388" lvl="1">
              <a:lnSpc>
                <a:spcPts val="4997"/>
              </a:lnSpc>
              <a:buFont typeface="Arial"/>
              <a:buChar char="•"/>
            </a:pPr>
            <a:r>
              <a:rPr lang="en-US" sz="4199">
                <a:solidFill>
                  <a:srgbClr val="000000"/>
                </a:solidFill>
                <a:latin typeface="Dosis Semi-Bold"/>
              </a:rPr>
              <a:t>Tianjin New Energy Vehicle Monitoring Platform</a:t>
            </a:r>
          </a:p>
          <a:p>
            <a:pPr algn="l" marL="906775" indent="-453388" lvl="1">
              <a:lnSpc>
                <a:spcPts val="4997"/>
              </a:lnSpc>
              <a:buFont typeface="Arial"/>
              <a:buChar char="•"/>
            </a:pPr>
            <a:r>
              <a:rPr lang="en-US" sz="4199">
                <a:solidFill>
                  <a:srgbClr val="000000"/>
                </a:solidFill>
                <a:latin typeface="Dosis Semi-Bold"/>
              </a:rPr>
              <a:t>Data recorded since 2017</a:t>
            </a:r>
          </a:p>
          <a:p>
            <a:pPr algn="l" marL="906775" indent="-453388" lvl="1">
              <a:lnSpc>
                <a:spcPts val="4997"/>
              </a:lnSpc>
              <a:buFont typeface="Arial"/>
              <a:buChar char="•"/>
            </a:pPr>
            <a:r>
              <a:rPr lang="en-US" sz="4199">
                <a:solidFill>
                  <a:srgbClr val="000000"/>
                </a:solidFill>
                <a:latin typeface="Dosis Semi-Bold"/>
              </a:rPr>
              <a:t>Types of data: vehicle ownership, mileage</a:t>
            </a:r>
          </a:p>
          <a:p>
            <a:pPr algn="l">
              <a:lnSpc>
                <a:spcPts val="4878"/>
              </a:lnSpc>
            </a:pPr>
          </a:p>
        </p:txBody>
      </p:sp>
      <p:sp>
        <p:nvSpPr>
          <p:cNvPr name="Freeform 11" id="11"/>
          <p:cNvSpPr/>
          <p:nvPr/>
        </p:nvSpPr>
        <p:spPr>
          <a:xfrm flipH="false" flipV="false" rot="-10669463">
            <a:off x="8260161" y="2916377"/>
            <a:ext cx="1767678" cy="1623705"/>
          </a:xfrm>
          <a:custGeom>
            <a:avLst/>
            <a:gdLst/>
            <a:ahLst/>
            <a:cxnLst/>
            <a:rect r="r" b="b" t="t" l="l"/>
            <a:pathLst>
              <a:path h="1623705" w="1767678">
                <a:moveTo>
                  <a:pt x="0" y="0"/>
                </a:moveTo>
                <a:lnTo>
                  <a:pt x="1767678" y="0"/>
                </a:lnTo>
                <a:lnTo>
                  <a:pt x="1767678" y="1623705"/>
                </a:lnTo>
                <a:lnTo>
                  <a:pt x="0" y="1623705"/>
                </a:lnTo>
                <a:lnTo>
                  <a:pt x="0" y="0"/>
                </a:lnTo>
                <a:close/>
              </a:path>
            </a:pathLst>
          </a:custGeom>
          <a:blipFill>
            <a:blip r:embed="rId10"/>
            <a:stretch>
              <a:fillRect l="0" t="0" r="0" b="0"/>
            </a:stretch>
          </a:blipFill>
        </p:spPr>
      </p:sp>
      <p:sp>
        <p:nvSpPr>
          <p:cNvPr name="Freeform 12" id="12"/>
          <p:cNvSpPr/>
          <p:nvPr/>
        </p:nvSpPr>
        <p:spPr>
          <a:xfrm flipH="false" flipV="false" rot="2492686">
            <a:off x="6871847" y="1044130"/>
            <a:ext cx="2320821" cy="1223595"/>
          </a:xfrm>
          <a:custGeom>
            <a:avLst/>
            <a:gdLst/>
            <a:ahLst/>
            <a:cxnLst/>
            <a:rect r="r" b="b" t="t" l="l"/>
            <a:pathLst>
              <a:path h="1223595" w="2320821">
                <a:moveTo>
                  <a:pt x="0" y="0"/>
                </a:moveTo>
                <a:lnTo>
                  <a:pt x="2320821" y="0"/>
                </a:lnTo>
                <a:lnTo>
                  <a:pt x="2320821" y="1223595"/>
                </a:lnTo>
                <a:lnTo>
                  <a:pt x="0" y="1223595"/>
                </a:lnTo>
                <a:lnTo>
                  <a:pt x="0" y="0"/>
                </a:lnTo>
                <a:close/>
              </a:path>
            </a:pathLst>
          </a:custGeom>
          <a:blipFill>
            <a:blip r:embed="rId11"/>
            <a:stretch>
              <a:fillRect l="0" t="0" r="0" b="0"/>
            </a:stretch>
          </a:blipFill>
        </p:spPr>
      </p:sp>
      <p:sp>
        <p:nvSpPr>
          <p:cNvPr name="Freeform 13" id="13"/>
          <p:cNvSpPr/>
          <p:nvPr/>
        </p:nvSpPr>
        <p:spPr>
          <a:xfrm flipH="false" flipV="false" rot="-6392828">
            <a:off x="8193673" y="7473648"/>
            <a:ext cx="1900654" cy="2961358"/>
          </a:xfrm>
          <a:custGeom>
            <a:avLst/>
            <a:gdLst/>
            <a:ahLst/>
            <a:cxnLst/>
            <a:rect r="r" b="b" t="t" l="l"/>
            <a:pathLst>
              <a:path h="2961358" w="1900654">
                <a:moveTo>
                  <a:pt x="0" y="0"/>
                </a:moveTo>
                <a:lnTo>
                  <a:pt x="1900654" y="0"/>
                </a:lnTo>
                <a:lnTo>
                  <a:pt x="1900654" y="2961358"/>
                </a:lnTo>
                <a:lnTo>
                  <a:pt x="0" y="29613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TextBox 3" id="3"/>
          <p:cNvSpPr txBox="true"/>
          <p:nvPr/>
        </p:nvSpPr>
        <p:spPr>
          <a:xfrm rot="0">
            <a:off x="6081187" y="7402745"/>
            <a:ext cx="11178113" cy="2277553"/>
          </a:xfrm>
          <a:prstGeom prst="rect">
            <a:avLst/>
          </a:prstGeom>
        </p:spPr>
        <p:txBody>
          <a:bodyPr anchor="t" rtlCol="false" tIns="0" lIns="0" bIns="0" rIns="0">
            <a:spAutoFit/>
          </a:bodyPr>
          <a:lstStyle/>
          <a:p>
            <a:pPr algn="l" marL="652091" indent="-326046" lvl="1">
              <a:lnSpc>
                <a:spcPts val="4590"/>
              </a:lnSpc>
              <a:buFont typeface="Arial"/>
              <a:buChar char="•"/>
            </a:pPr>
            <a:r>
              <a:rPr lang="en-US" sz="3020">
                <a:solidFill>
                  <a:srgbClr val="000000"/>
                </a:solidFill>
                <a:latin typeface="Dosis Semi-Bold"/>
              </a:rPr>
              <a:t>Baselin</a:t>
            </a:r>
            <a:r>
              <a:rPr lang="en-US" sz="3020">
                <a:solidFill>
                  <a:srgbClr val="000000"/>
                </a:solidFill>
                <a:latin typeface="Dosis Semi-Bold"/>
              </a:rPr>
              <a:t>e Emission (BE) Calculation</a:t>
            </a:r>
          </a:p>
          <a:p>
            <a:pPr algn="l" marL="652091" indent="-326046" lvl="1">
              <a:lnSpc>
                <a:spcPts val="4590"/>
              </a:lnSpc>
              <a:buFont typeface="Arial"/>
              <a:buChar char="•"/>
            </a:pPr>
            <a:r>
              <a:rPr lang="en-US" sz="3020">
                <a:solidFill>
                  <a:srgbClr val="000000"/>
                </a:solidFill>
                <a:latin typeface="Dosis Semi-Bold"/>
              </a:rPr>
              <a:t>Project Emission (PE) Calculation</a:t>
            </a:r>
          </a:p>
          <a:p>
            <a:pPr algn="l" marL="652091" indent="-326046" lvl="1">
              <a:lnSpc>
                <a:spcPts val="4590"/>
              </a:lnSpc>
              <a:buFont typeface="Arial"/>
              <a:buChar char="•"/>
            </a:pPr>
            <a:r>
              <a:rPr lang="en-US" sz="3020">
                <a:solidFill>
                  <a:srgbClr val="000000"/>
                </a:solidFill>
                <a:latin typeface="Dosis Semi-Bold"/>
              </a:rPr>
              <a:t>Equation: ER = BE - PE</a:t>
            </a:r>
          </a:p>
          <a:p>
            <a:pPr algn="l">
              <a:lnSpc>
                <a:spcPts val="4590"/>
              </a:lnSpc>
            </a:pPr>
          </a:p>
        </p:txBody>
      </p:sp>
      <p:sp>
        <p:nvSpPr>
          <p:cNvPr name="Freeform 4" id="4"/>
          <p:cNvSpPr/>
          <p:nvPr/>
        </p:nvSpPr>
        <p:spPr>
          <a:xfrm flipH="false" flipV="false" rot="0">
            <a:off x="5884977" y="5758618"/>
            <a:ext cx="6594208" cy="1369052"/>
          </a:xfrm>
          <a:custGeom>
            <a:avLst/>
            <a:gdLst/>
            <a:ahLst/>
            <a:cxnLst/>
            <a:rect r="r" b="b" t="t" l="l"/>
            <a:pathLst>
              <a:path h="1369052" w="6594208">
                <a:moveTo>
                  <a:pt x="0" y="0"/>
                </a:moveTo>
                <a:lnTo>
                  <a:pt x="6594208" y="0"/>
                </a:lnTo>
                <a:lnTo>
                  <a:pt x="6594208" y="1369052"/>
                </a:lnTo>
                <a:lnTo>
                  <a:pt x="0" y="1369052"/>
                </a:lnTo>
                <a:lnTo>
                  <a:pt x="0" y="0"/>
                </a:lnTo>
                <a:close/>
              </a:path>
            </a:pathLst>
          </a:custGeom>
          <a:blipFill>
            <a:blip r:embed="rId3"/>
            <a:stretch>
              <a:fillRect l="-2289" t="-94059" r="-53851" b="-125570"/>
            </a:stretch>
          </a:blipFill>
        </p:spPr>
      </p:sp>
      <p:sp>
        <p:nvSpPr>
          <p:cNvPr name="TextBox 5" id="5"/>
          <p:cNvSpPr txBox="true"/>
          <p:nvPr/>
        </p:nvSpPr>
        <p:spPr>
          <a:xfrm rot="0">
            <a:off x="6643095" y="5683487"/>
            <a:ext cx="9757735" cy="1364494"/>
          </a:xfrm>
          <a:prstGeom prst="rect">
            <a:avLst/>
          </a:prstGeom>
        </p:spPr>
        <p:txBody>
          <a:bodyPr anchor="t" rtlCol="false" tIns="0" lIns="0" bIns="0" rIns="0">
            <a:spAutoFit/>
          </a:bodyPr>
          <a:lstStyle/>
          <a:p>
            <a:pPr algn="l">
              <a:lnSpc>
                <a:spcPts val="9316"/>
              </a:lnSpc>
            </a:pPr>
            <a:r>
              <a:rPr lang="en-US" sz="7763" spc="-427">
                <a:solidFill>
                  <a:srgbClr val="000000"/>
                </a:solidFill>
                <a:latin typeface="Gaegu Bold"/>
              </a:rPr>
              <a:t>Methodology</a:t>
            </a:r>
          </a:p>
        </p:txBody>
      </p:sp>
      <p:grpSp>
        <p:nvGrpSpPr>
          <p:cNvPr name="Group 6" id="6"/>
          <p:cNvGrpSpPr>
            <a:grpSpLocks noChangeAspect="true"/>
          </p:cNvGrpSpPr>
          <p:nvPr/>
        </p:nvGrpSpPr>
        <p:grpSpPr>
          <a:xfrm rot="0">
            <a:off x="1064929" y="4922820"/>
            <a:ext cx="4335480" cy="4335480"/>
            <a:chOff x="0" y="0"/>
            <a:chExt cx="19050000" cy="19050000"/>
          </a:xfrm>
        </p:grpSpPr>
        <p:sp>
          <p:nvSpPr>
            <p:cNvPr name="Freeform 7" id="7"/>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4"/>
              <a:stretch>
                <a:fillRect l="-25046" t="0" r="-25046" b="0"/>
              </a:stretch>
            </a:blipFill>
          </p:spPr>
        </p:sp>
        <p:sp>
          <p:nvSpPr>
            <p:cNvPr name="Freeform 8" id="8"/>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grpSp>
        <p:nvGrpSpPr>
          <p:cNvPr name="Group 9" id="9"/>
          <p:cNvGrpSpPr>
            <a:grpSpLocks noChangeAspect="true"/>
          </p:cNvGrpSpPr>
          <p:nvPr/>
        </p:nvGrpSpPr>
        <p:grpSpPr>
          <a:xfrm rot="0">
            <a:off x="13029785" y="913985"/>
            <a:ext cx="4229515" cy="4229515"/>
            <a:chOff x="0" y="0"/>
            <a:chExt cx="19050000" cy="19050000"/>
          </a:xfrm>
        </p:grpSpPr>
        <p:sp>
          <p:nvSpPr>
            <p:cNvPr name="Freeform 10" id="10"/>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6"/>
              <a:stretch>
                <a:fillRect l="0" t="-12500" r="0" b="-12500"/>
              </a:stretch>
            </a:blipFill>
          </p:spPr>
        </p:sp>
        <p:sp>
          <p:nvSpPr>
            <p:cNvPr name="Freeform 11" id="11"/>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sp>
        <p:nvSpPr>
          <p:cNvPr name="TextBox 12" id="12"/>
          <p:cNvSpPr txBox="true"/>
          <p:nvPr/>
        </p:nvSpPr>
        <p:spPr>
          <a:xfrm rot="0">
            <a:off x="5178612" y="3388215"/>
            <a:ext cx="6736503" cy="2057588"/>
          </a:xfrm>
          <a:prstGeom prst="rect">
            <a:avLst/>
          </a:prstGeom>
        </p:spPr>
        <p:txBody>
          <a:bodyPr anchor="t" rtlCol="false" tIns="0" lIns="0" bIns="0" rIns="0">
            <a:spAutoFit/>
          </a:bodyPr>
          <a:lstStyle/>
          <a:p>
            <a:pPr algn="r" marL="500965" indent="-250483" lvl="1">
              <a:lnSpc>
                <a:spcPts val="3526"/>
              </a:lnSpc>
              <a:buFont typeface="Arial"/>
              <a:buChar char="•"/>
            </a:pPr>
            <a:r>
              <a:rPr lang="en-US" sz="2320">
                <a:solidFill>
                  <a:srgbClr val="000000"/>
                </a:solidFill>
                <a:latin typeface="Dosis Semi-Bold"/>
              </a:rPr>
              <a:t>T</a:t>
            </a:r>
            <a:r>
              <a:rPr lang="en-US" sz="2320">
                <a:solidFill>
                  <a:srgbClr val="000000"/>
                </a:solidFill>
                <a:latin typeface="Dosis Semi-Bold"/>
              </a:rPr>
              <a:t>otal Reduction (2022): 171,400 tons</a:t>
            </a:r>
          </a:p>
          <a:p>
            <a:pPr algn="r" marL="500965" indent="-250483" lvl="1">
              <a:lnSpc>
                <a:spcPts val="3526"/>
              </a:lnSpc>
              <a:buFont typeface="Arial"/>
              <a:buChar char="•"/>
            </a:pPr>
            <a:r>
              <a:rPr lang="en-US" sz="2320">
                <a:solidFill>
                  <a:srgbClr val="000000"/>
                </a:solidFill>
                <a:latin typeface="Dosis Semi-Bold"/>
              </a:rPr>
              <a:t>Average Annual Reduction per Vehicle: 0.721 tons</a:t>
            </a:r>
          </a:p>
          <a:p>
            <a:pPr algn="r" marL="500965" indent="-250483" lvl="1">
              <a:lnSpc>
                <a:spcPts val="3526"/>
              </a:lnSpc>
              <a:buFont typeface="Arial"/>
              <a:buChar char="•"/>
            </a:pPr>
            <a:r>
              <a:rPr lang="en-US" sz="2320">
                <a:solidFill>
                  <a:srgbClr val="000000"/>
                </a:solidFill>
                <a:latin typeface="Dosis Semi-Bold"/>
              </a:rPr>
              <a:t>Significance: Highlights the impact of NEVs on reducing carbon emissions</a:t>
            </a:r>
          </a:p>
          <a:p>
            <a:pPr algn="r">
              <a:lnSpc>
                <a:spcPts val="2158"/>
              </a:lnSpc>
            </a:pPr>
          </a:p>
        </p:txBody>
      </p:sp>
      <p:sp>
        <p:nvSpPr>
          <p:cNvPr name="Freeform 13" id="13"/>
          <p:cNvSpPr/>
          <p:nvPr/>
        </p:nvSpPr>
        <p:spPr>
          <a:xfrm flipH="false" flipV="false" rot="-10800000">
            <a:off x="3503498" y="1667042"/>
            <a:ext cx="8975687" cy="1418921"/>
          </a:xfrm>
          <a:custGeom>
            <a:avLst/>
            <a:gdLst/>
            <a:ahLst/>
            <a:cxnLst/>
            <a:rect r="r" b="b" t="t" l="l"/>
            <a:pathLst>
              <a:path h="1418921" w="8975687">
                <a:moveTo>
                  <a:pt x="0" y="0"/>
                </a:moveTo>
                <a:lnTo>
                  <a:pt x="8975687" y="0"/>
                </a:lnTo>
                <a:lnTo>
                  <a:pt x="8975687" y="1418921"/>
                </a:lnTo>
                <a:lnTo>
                  <a:pt x="0" y="1418921"/>
                </a:lnTo>
                <a:lnTo>
                  <a:pt x="0" y="0"/>
                </a:lnTo>
                <a:close/>
              </a:path>
            </a:pathLst>
          </a:custGeom>
          <a:blipFill>
            <a:blip r:embed="rId3"/>
            <a:stretch>
              <a:fillRect l="-1487" t="-58528" r="0" b="-114314"/>
            </a:stretch>
          </a:blipFill>
        </p:spPr>
      </p:sp>
      <p:sp>
        <p:nvSpPr>
          <p:cNvPr name="Freeform 14" id="14"/>
          <p:cNvSpPr/>
          <p:nvPr/>
        </p:nvSpPr>
        <p:spPr>
          <a:xfrm flipH="false" flipV="false" rot="-1051246">
            <a:off x="-1743496" y="-1638432"/>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860818" y="1919303"/>
            <a:ext cx="10054297" cy="800100"/>
          </a:xfrm>
          <a:prstGeom prst="rect">
            <a:avLst/>
          </a:prstGeom>
        </p:spPr>
        <p:txBody>
          <a:bodyPr anchor="t" rtlCol="false" tIns="0" lIns="0" bIns="0" rIns="0">
            <a:spAutoFit/>
          </a:bodyPr>
          <a:lstStyle/>
          <a:p>
            <a:pPr algn="r">
              <a:lnSpc>
                <a:spcPts val="5400"/>
              </a:lnSpc>
            </a:pPr>
            <a:r>
              <a:rPr lang="en-US" sz="4500" spc="-247">
                <a:solidFill>
                  <a:srgbClr val="000000"/>
                </a:solidFill>
                <a:latin typeface="Gaegu Bold"/>
              </a:rPr>
              <a:t>Overall Carbon Emission Reduction</a:t>
            </a:r>
          </a:p>
        </p:txBody>
      </p:sp>
      <p:sp>
        <p:nvSpPr>
          <p:cNvPr name="Freeform 16" id="16"/>
          <p:cNvSpPr/>
          <p:nvPr/>
        </p:nvSpPr>
        <p:spPr>
          <a:xfrm flipH="false" flipV="false" rot="-3179418">
            <a:off x="-1043216" y="-890426"/>
            <a:ext cx="3312989" cy="3312989"/>
          </a:xfrm>
          <a:custGeom>
            <a:avLst/>
            <a:gdLst/>
            <a:ahLst/>
            <a:cxnLst/>
            <a:rect r="r" b="b" t="t" l="l"/>
            <a:pathLst>
              <a:path h="3312989" w="3312989">
                <a:moveTo>
                  <a:pt x="0" y="0"/>
                </a:moveTo>
                <a:lnTo>
                  <a:pt x="3312990" y="0"/>
                </a:lnTo>
                <a:lnTo>
                  <a:pt x="3312990" y="3312990"/>
                </a:lnTo>
                <a:lnTo>
                  <a:pt x="0" y="33129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380265">
            <a:off x="611525" y="449095"/>
            <a:ext cx="12602964" cy="16662573"/>
          </a:xfrm>
          <a:custGeom>
            <a:avLst/>
            <a:gdLst/>
            <a:ahLst/>
            <a:cxnLst/>
            <a:rect r="r" b="b" t="t" l="l"/>
            <a:pathLst>
              <a:path h="16662573" w="12602964">
                <a:moveTo>
                  <a:pt x="0" y="0"/>
                </a:moveTo>
                <a:lnTo>
                  <a:pt x="12602965" y="0"/>
                </a:lnTo>
                <a:lnTo>
                  <a:pt x="12602965" y="16662573"/>
                </a:lnTo>
                <a:lnTo>
                  <a:pt x="0" y="166625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91450">
            <a:off x="3249060" y="1839975"/>
            <a:ext cx="5646408" cy="1801402"/>
          </a:xfrm>
          <a:prstGeom prst="rect">
            <a:avLst/>
          </a:prstGeom>
        </p:spPr>
        <p:txBody>
          <a:bodyPr anchor="t" rtlCol="false" tIns="0" lIns="0" bIns="0" rIns="0">
            <a:spAutoFit/>
          </a:bodyPr>
          <a:lstStyle/>
          <a:p>
            <a:pPr algn="l">
              <a:lnSpc>
                <a:spcPts val="6245"/>
              </a:lnSpc>
            </a:pPr>
            <a:r>
              <a:rPr lang="en-US" sz="6574" spc="-440">
                <a:solidFill>
                  <a:srgbClr val="000000"/>
                </a:solidFill>
                <a:latin typeface="Gaegu Bold"/>
              </a:rPr>
              <a:t>Technological Types of NEVs</a:t>
            </a:r>
          </a:p>
        </p:txBody>
      </p:sp>
      <p:sp>
        <p:nvSpPr>
          <p:cNvPr name="TextBox 5" id="5"/>
          <p:cNvSpPr txBox="true"/>
          <p:nvPr/>
        </p:nvSpPr>
        <p:spPr>
          <a:xfrm rot="-84972">
            <a:off x="3257170" y="3856259"/>
            <a:ext cx="8337574" cy="2584006"/>
          </a:xfrm>
          <a:prstGeom prst="rect">
            <a:avLst/>
          </a:prstGeom>
        </p:spPr>
        <p:txBody>
          <a:bodyPr anchor="t" rtlCol="false" tIns="0" lIns="0" bIns="0" rIns="0">
            <a:spAutoFit/>
          </a:bodyPr>
          <a:lstStyle/>
          <a:p>
            <a:pPr algn="l" marL="561344" indent="-280672" lvl="1">
              <a:lnSpc>
                <a:spcPts val="3094"/>
              </a:lnSpc>
              <a:buFont typeface="Arial"/>
              <a:buChar char="•"/>
            </a:pPr>
            <a:r>
              <a:rPr lang="en-US" sz="2600">
                <a:solidFill>
                  <a:srgbClr val="000000"/>
                </a:solidFill>
                <a:latin typeface="Dosis Semi-Bold"/>
              </a:rPr>
              <a:t>Batt</a:t>
            </a:r>
            <a:r>
              <a:rPr lang="en-US" sz="2600">
                <a:solidFill>
                  <a:srgbClr val="000000"/>
                </a:solidFill>
                <a:latin typeface="Dosis Semi-Bold"/>
              </a:rPr>
              <a:t>ery Electric Vehicles (BEVs): 73% of total reduction, 126,000 tons</a:t>
            </a:r>
          </a:p>
          <a:p>
            <a:pPr algn="l" marL="561344" indent="-280672" lvl="1">
              <a:lnSpc>
                <a:spcPts val="3094"/>
              </a:lnSpc>
              <a:buFont typeface="Arial"/>
              <a:buChar char="•"/>
            </a:pPr>
            <a:r>
              <a:rPr lang="en-US" sz="2600">
                <a:solidFill>
                  <a:srgbClr val="000000"/>
                </a:solidFill>
                <a:latin typeface="Dosis Semi-Bold"/>
              </a:rPr>
              <a:t>Plug-in Hybrid Electric Vehicles (PHEVs): 27% of total reduction, 45,500 tons</a:t>
            </a:r>
          </a:p>
          <a:p>
            <a:pPr algn="l" marL="561344" indent="-280672" lvl="1">
              <a:lnSpc>
                <a:spcPts val="3094"/>
              </a:lnSpc>
              <a:buFont typeface="Arial"/>
              <a:buChar char="•"/>
            </a:pPr>
            <a:r>
              <a:rPr lang="en-US" sz="2600">
                <a:solidFill>
                  <a:srgbClr val="000000"/>
                </a:solidFill>
                <a:latin typeface="Dosis Semi-Bold"/>
              </a:rPr>
              <a:t>Conclusion: BEVs are more effective due to higher ownership and performance</a:t>
            </a:r>
          </a:p>
          <a:p>
            <a:pPr algn="l">
              <a:lnSpc>
                <a:spcPts val="2023"/>
              </a:lnSpc>
            </a:pPr>
          </a:p>
        </p:txBody>
      </p:sp>
      <p:sp>
        <p:nvSpPr>
          <p:cNvPr name="Freeform 6" id="6"/>
          <p:cNvSpPr/>
          <p:nvPr/>
        </p:nvSpPr>
        <p:spPr>
          <a:xfrm flipH="false" flipV="false" rot="0">
            <a:off x="11985699" y="4628931"/>
            <a:ext cx="6697638" cy="5140437"/>
          </a:xfrm>
          <a:custGeom>
            <a:avLst/>
            <a:gdLst/>
            <a:ahLst/>
            <a:cxnLst/>
            <a:rect r="r" b="b" t="t" l="l"/>
            <a:pathLst>
              <a:path h="5140437" w="6697638">
                <a:moveTo>
                  <a:pt x="0" y="0"/>
                </a:moveTo>
                <a:lnTo>
                  <a:pt x="6697638" y="0"/>
                </a:lnTo>
                <a:lnTo>
                  <a:pt x="6697638" y="5140438"/>
                </a:lnTo>
                <a:lnTo>
                  <a:pt x="0" y="51404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388038">
            <a:off x="14173390" y="434465"/>
            <a:ext cx="1342255" cy="1924380"/>
          </a:xfrm>
          <a:custGeom>
            <a:avLst/>
            <a:gdLst/>
            <a:ahLst/>
            <a:cxnLst/>
            <a:rect r="r" b="b" t="t" l="l"/>
            <a:pathLst>
              <a:path h="1924380" w="1342255">
                <a:moveTo>
                  <a:pt x="0" y="0"/>
                </a:moveTo>
                <a:lnTo>
                  <a:pt x="1342255" y="0"/>
                </a:lnTo>
                <a:lnTo>
                  <a:pt x="1342255" y="1924380"/>
                </a:lnTo>
                <a:lnTo>
                  <a:pt x="0" y="19243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true" rot="-4173535">
            <a:off x="14814494" y="519638"/>
            <a:ext cx="4200691" cy="4451599"/>
          </a:xfrm>
          <a:custGeom>
            <a:avLst/>
            <a:gdLst/>
            <a:ahLst/>
            <a:cxnLst/>
            <a:rect r="r" b="b" t="t" l="l"/>
            <a:pathLst>
              <a:path h="4451599" w="4200691">
                <a:moveTo>
                  <a:pt x="4200691" y="4451599"/>
                </a:moveTo>
                <a:lnTo>
                  <a:pt x="0" y="4451599"/>
                </a:lnTo>
                <a:lnTo>
                  <a:pt x="0" y="0"/>
                </a:lnTo>
                <a:lnTo>
                  <a:pt x="4200691" y="0"/>
                </a:lnTo>
                <a:lnTo>
                  <a:pt x="4200691" y="4451599"/>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97761">
            <a:off x="3242753" y="6281030"/>
            <a:ext cx="9643235" cy="1308995"/>
          </a:xfrm>
          <a:prstGeom prst="rect">
            <a:avLst/>
          </a:prstGeom>
        </p:spPr>
        <p:txBody>
          <a:bodyPr anchor="t" rtlCol="false" tIns="0" lIns="0" bIns="0" rIns="0">
            <a:spAutoFit/>
          </a:bodyPr>
          <a:lstStyle/>
          <a:p>
            <a:pPr algn="l">
              <a:lnSpc>
                <a:spcPts val="8101"/>
              </a:lnSpc>
            </a:pPr>
            <a:r>
              <a:rPr lang="en-US" sz="8528" spc="-571">
                <a:solidFill>
                  <a:srgbClr val="000000"/>
                </a:solidFill>
                <a:latin typeface="Gaegu Bold"/>
              </a:rPr>
              <a:t>Vehicle Types</a:t>
            </a:r>
          </a:p>
        </p:txBody>
      </p:sp>
      <p:sp>
        <p:nvSpPr>
          <p:cNvPr name="TextBox 10" id="10"/>
          <p:cNvSpPr txBox="true"/>
          <p:nvPr/>
        </p:nvSpPr>
        <p:spPr>
          <a:xfrm rot="-73486">
            <a:off x="3265511" y="7688403"/>
            <a:ext cx="8337574" cy="2193481"/>
          </a:xfrm>
          <a:prstGeom prst="rect">
            <a:avLst/>
          </a:prstGeom>
        </p:spPr>
        <p:txBody>
          <a:bodyPr anchor="t" rtlCol="false" tIns="0" lIns="0" bIns="0" rIns="0">
            <a:spAutoFit/>
          </a:bodyPr>
          <a:lstStyle/>
          <a:p>
            <a:pPr algn="l" marL="561344" indent="-280672" lvl="1">
              <a:lnSpc>
                <a:spcPts val="3094"/>
              </a:lnSpc>
              <a:buFont typeface="Arial"/>
              <a:buChar char="•"/>
            </a:pPr>
            <a:r>
              <a:rPr lang="en-US" sz="2600">
                <a:solidFill>
                  <a:srgbClr val="000000"/>
                </a:solidFill>
                <a:latin typeface="Dosis Semi-Bold"/>
              </a:rPr>
              <a:t>Cars: 116,000 tons (67.7%)</a:t>
            </a:r>
          </a:p>
          <a:p>
            <a:pPr algn="l" marL="561344" indent="-280672" lvl="1">
              <a:lnSpc>
                <a:spcPts val="3094"/>
              </a:lnSpc>
              <a:buFont typeface="Arial"/>
              <a:buChar char="•"/>
            </a:pPr>
            <a:r>
              <a:rPr lang="en-US" sz="2600">
                <a:solidFill>
                  <a:srgbClr val="000000"/>
                </a:solidFill>
                <a:latin typeface="Dosis Semi-Bold"/>
              </a:rPr>
              <a:t>Sport-Utility Vehicles (SUVs): 43,700 tons (25.5%)</a:t>
            </a:r>
          </a:p>
          <a:p>
            <a:pPr algn="l" marL="561344" indent="-280672" lvl="1">
              <a:lnSpc>
                <a:spcPts val="3094"/>
              </a:lnSpc>
              <a:buFont typeface="Arial"/>
              <a:buChar char="•"/>
            </a:pPr>
            <a:r>
              <a:rPr lang="en-US" sz="2600">
                <a:solidFill>
                  <a:srgbClr val="000000"/>
                </a:solidFill>
                <a:latin typeface="Dosis Semi-Bold"/>
              </a:rPr>
              <a:t>Multi-Purpose Vehicles (MPVs): 1,400 tons (0.8%)</a:t>
            </a:r>
          </a:p>
          <a:p>
            <a:pPr algn="l" marL="561344" indent="-280672" lvl="1">
              <a:lnSpc>
                <a:spcPts val="3094"/>
              </a:lnSpc>
              <a:buFont typeface="Arial"/>
              <a:buChar char="•"/>
            </a:pPr>
            <a:r>
              <a:rPr lang="en-US" sz="2600">
                <a:solidFill>
                  <a:srgbClr val="000000"/>
                </a:solidFill>
                <a:latin typeface="Dosis Semi-Bold"/>
              </a:rPr>
              <a:t>Minibuses: 400 tons (0.2%)</a:t>
            </a:r>
          </a:p>
          <a:p>
            <a:pPr algn="l" marL="561344" indent="-280672" lvl="1">
              <a:lnSpc>
                <a:spcPts val="3094"/>
              </a:lnSpc>
              <a:buFont typeface="Arial"/>
              <a:buChar char="•"/>
            </a:pPr>
            <a:r>
              <a:rPr lang="en-US" sz="2600">
                <a:solidFill>
                  <a:srgbClr val="000000"/>
                </a:solidFill>
                <a:latin typeface="Dosis Semi-Bold"/>
              </a:rPr>
              <a:t>Key Insight: Cars dominate due to high market penetration</a:t>
            </a:r>
          </a:p>
          <a:p>
            <a:pPr algn="l">
              <a:lnSpc>
                <a:spcPts val="202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5236596">
            <a:off x="6482608" y="-874946"/>
            <a:ext cx="4042817" cy="6076882"/>
          </a:xfrm>
          <a:custGeom>
            <a:avLst/>
            <a:gdLst/>
            <a:ahLst/>
            <a:cxnLst/>
            <a:rect r="r" b="b" t="t" l="l"/>
            <a:pathLst>
              <a:path h="6076882" w="4042817">
                <a:moveTo>
                  <a:pt x="0" y="0"/>
                </a:moveTo>
                <a:lnTo>
                  <a:pt x="4042817" y="0"/>
                </a:lnTo>
                <a:lnTo>
                  <a:pt x="4042817" y="6076882"/>
                </a:lnTo>
                <a:lnTo>
                  <a:pt x="0" y="6076882"/>
                </a:lnTo>
                <a:lnTo>
                  <a:pt x="0" y="0"/>
                </a:lnTo>
                <a:close/>
              </a:path>
            </a:pathLst>
          </a:custGeom>
          <a:blipFill>
            <a:blip r:embed="rId3">
              <a:extLst>
                <a:ext uri="{96DAC541-7B7A-43D3-8B79-37D633B846F1}">
                  <asvg:svgBlip xmlns:asvg="http://schemas.microsoft.com/office/drawing/2016/SVG/main" r:embed="rId4"/>
                </a:ext>
              </a:extLst>
            </a:blip>
            <a:stretch>
              <a:fillRect l="0" t="-17983" r="-57678" b="-20706"/>
            </a:stretch>
          </a:blipFill>
        </p:spPr>
      </p:sp>
      <p:sp>
        <p:nvSpPr>
          <p:cNvPr name="TextBox 4" id="4"/>
          <p:cNvSpPr txBox="true"/>
          <p:nvPr/>
        </p:nvSpPr>
        <p:spPr>
          <a:xfrm rot="-163403">
            <a:off x="5673060" y="1817302"/>
            <a:ext cx="5667043" cy="1510690"/>
          </a:xfrm>
          <a:prstGeom prst="rect">
            <a:avLst/>
          </a:prstGeom>
        </p:spPr>
        <p:txBody>
          <a:bodyPr anchor="t" rtlCol="false" tIns="0" lIns="0" bIns="0" rIns="0">
            <a:spAutoFit/>
          </a:bodyPr>
          <a:lstStyle/>
          <a:p>
            <a:pPr algn="ctr">
              <a:lnSpc>
                <a:spcPts val="5301"/>
              </a:lnSpc>
            </a:pPr>
            <a:r>
              <a:rPr lang="en-US" sz="5580" spc="-373">
                <a:solidFill>
                  <a:srgbClr val="000000"/>
                </a:solidFill>
                <a:latin typeface="Gaegu Bold"/>
              </a:rPr>
              <a:t>Total Reduction (2022): 171,400 tons</a:t>
            </a:r>
          </a:p>
        </p:txBody>
      </p:sp>
      <p:sp>
        <p:nvSpPr>
          <p:cNvPr name="TextBox 5" id="5"/>
          <p:cNvSpPr txBox="true"/>
          <p:nvPr/>
        </p:nvSpPr>
        <p:spPr>
          <a:xfrm rot="0">
            <a:off x="3353405" y="6026150"/>
            <a:ext cx="10566806" cy="4195445"/>
          </a:xfrm>
          <a:prstGeom prst="rect">
            <a:avLst/>
          </a:prstGeom>
        </p:spPr>
        <p:txBody>
          <a:bodyPr anchor="t" rtlCol="false" tIns="0" lIns="0" bIns="0" rIns="0">
            <a:spAutoFit/>
          </a:bodyPr>
          <a:lstStyle/>
          <a:p>
            <a:pPr algn="ctr" marL="755649" indent="-377824" lvl="1">
              <a:lnSpc>
                <a:spcPts val="4164"/>
              </a:lnSpc>
              <a:buFont typeface="Arial"/>
              <a:buChar char="•"/>
            </a:pPr>
            <a:r>
              <a:rPr lang="en-US" sz="3499">
                <a:solidFill>
                  <a:srgbClr val="000000"/>
                </a:solidFill>
                <a:latin typeface="Dosis Semi-Bold"/>
              </a:rPr>
              <a:t>A-C</a:t>
            </a:r>
            <a:r>
              <a:rPr lang="en-US" sz="3499">
                <a:solidFill>
                  <a:srgbClr val="000000"/>
                </a:solidFill>
                <a:latin typeface="Dosis Semi-Bold"/>
              </a:rPr>
              <a:t>lass: 70,800 tons (41.3%)</a:t>
            </a:r>
          </a:p>
          <a:p>
            <a:pPr algn="ctr" marL="755649" indent="-377824" lvl="1">
              <a:lnSpc>
                <a:spcPts val="4164"/>
              </a:lnSpc>
              <a:buFont typeface="Arial"/>
              <a:buChar char="•"/>
            </a:pPr>
            <a:r>
              <a:rPr lang="en-US" sz="3499">
                <a:solidFill>
                  <a:srgbClr val="000000"/>
                </a:solidFill>
                <a:latin typeface="Dosis Semi-Bold"/>
              </a:rPr>
              <a:t>B-Class: 49,200 tons (28.7%)</a:t>
            </a:r>
          </a:p>
          <a:p>
            <a:pPr algn="ctr" marL="755649" indent="-377824" lvl="1">
              <a:lnSpc>
                <a:spcPts val="4164"/>
              </a:lnSpc>
              <a:buFont typeface="Arial"/>
              <a:buChar char="•"/>
            </a:pPr>
            <a:r>
              <a:rPr lang="en-US" sz="3499">
                <a:solidFill>
                  <a:srgbClr val="000000"/>
                </a:solidFill>
                <a:latin typeface="Dosis Semi-Bold"/>
              </a:rPr>
              <a:t>A00-Class: 20,000 tons (11.7%)</a:t>
            </a:r>
          </a:p>
          <a:p>
            <a:pPr algn="ctr" marL="755649" indent="-377824" lvl="1">
              <a:lnSpc>
                <a:spcPts val="4164"/>
              </a:lnSpc>
              <a:buFont typeface="Arial"/>
              <a:buChar char="•"/>
            </a:pPr>
            <a:r>
              <a:rPr lang="en-US" sz="3499">
                <a:solidFill>
                  <a:srgbClr val="000000"/>
                </a:solidFill>
                <a:latin typeface="Dosis Semi-Bold"/>
              </a:rPr>
              <a:t>C-Class: 11,900 tons (6.9%)</a:t>
            </a:r>
          </a:p>
          <a:p>
            <a:pPr algn="ctr" marL="755649" indent="-377824" lvl="1">
              <a:lnSpc>
                <a:spcPts val="4164"/>
              </a:lnSpc>
              <a:buFont typeface="Arial"/>
              <a:buChar char="•"/>
            </a:pPr>
            <a:r>
              <a:rPr lang="en-US" sz="3499">
                <a:solidFill>
                  <a:srgbClr val="000000"/>
                </a:solidFill>
                <a:latin typeface="Dosis Semi-Bold"/>
              </a:rPr>
              <a:t>A0-Class: 9,300 tons (5.5%)</a:t>
            </a:r>
          </a:p>
          <a:p>
            <a:pPr algn="ctr" marL="755649" indent="-377824" lvl="1">
              <a:lnSpc>
                <a:spcPts val="4164"/>
              </a:lnSpc>
              <a:buFont typeface="Arial"/>
              <a:buChar char="•"/>
            </a:pPr>
            <a:r>
              <a:rPr lang="en-US" sz="3499">
                <a:solidFill>
                  <a:srgbClr val="000000"/>
                </a:solidFill>
                <a:latin typeface="Dosis Semi-Bold"/>
              </a:rPr>
              <a:t>Observation: A-Class vehicles lead in emission reductions</a:t>
            </a:r>
          </a:p>
          <a:p>
            <a:pPr algn="ctr">
              <a:lnSpc>
                <a:spcPts val="4164"/>
              </a:lnSpc>
            </a:pPr>
          </a:p>
        </p:txBody>
      </p:sp>
      <p:sp>
        <p:nvSpPr>
          <p:cNvPr name="TextBox 6" id="6"/>
          <p:cNvSpPr txBox="true"/>
          <p:nvPr/>
        </p:nvSpPr>
        <p:spPr>
          <a:xfrm rot="0">
            <a:off x="1226150" y="4318000"/>
            <a:ext cx="15125500" cy="1355725"/>
          </a:xfrm>
          <a:prstGeom prst="rect">
            <a:avLst/>
          </a:prstGeom>
        </p:spPr>
        <p:txBody>
          <a:bodyPr anchor="t" rtlCol="false" tIns="0" lIns="0" bIns="0" rIns="0">
            <a:spAutoFit/>
          </a:bodyPr>
          <a:lstStyle/>
          <a:p>
            <a:pPr algn="ctr">
              <a:lnSpc>
                <a:spcPts val="9799"/>
              </a:lnSpc>
            </a:pPr>
            <a:r>
              <a:rPr lang="en-US" sz="6999" spc="-356" u="sng">
                <a:solidFill>
                  <a:srgbClr val="000000"/>
                </a:solidFill>
                <a:latin typeface="Gaegu Bold"/>
              </a:rPr>
              <a:t>Vehicle Classes</a:t>
            </a:r>
          </a:p>
        </p:txBody>
      </p:sp>
      <p:sp>
        <p:nvSpPr>
          <p:cNvPr name="Freeform 7" id="7"/>
          <p:cNvSpPr/>
          <p:nvPr/>
        </p:nvSpPr>
        <p:spPr>
          <a:xfrm flipH="false" flipV="false" rot="-10669463">
            <a:off x="15619911" y="2730972"/>
            <a:ext cx="1963020" cy="1803136"/>
          </a:xfrm>
          <a:custGeom>
            <a:avLst/>
            <a:gdLst/>
            <a:ahLst/>
            <a:cxnLst/>
            <a:rect r="r" b="b" t="t" l="l"/>
            <a:pathLst>
              <a:path h="1803136" w="1963020">
                <a:moveTo>
                  <a:pt x="0" y="0"/>
                </a:moveTo>
                <a:lnTo>
                  <a:pt x="1963020" y="0"/>
                </a:lnTo>
                <a:lnTo>
                  <a:pt x="1963020" y="1803136"/>
                </a:lnTo>
                <a:lnTo>
                  <a:pt x="0" y="1803136"/>
                </a:lnTo>
                <a:lnTo>
                  <a:pt x="0" y="0"/>
                </a:lnTo>
                <a:close/>
              </a:path>
            </a:pathLst>
          </a:custGeom>
          <a:blipFill>
            <a:blip r:embed="rId5"/>
            <a:stretch>
              <a:fillRect l="0" t="0" r="0" b="0"/>
            </a:stretch>
          </a:blipFill>
        </p:spPr>
      </p:sp>
      <p:sp>
        <p:nvSpPr>
          <p:cNvPr name="Freeform 8" id="8"/>
          <p:cNvSpPr/>
          <p:nvPr/>
        </p:nvSpPr>
        <p:spPr>
          <a:xfrm flipH="false" flipV="false" rot="1727943">
            <a:off x="12886112" y="797418"/>
            <a:ext cx="2884029" cy="1520532"/>
          </a:xfrm>
          <a:custGeom>
            <a:avLst/>
            <a:gdLst/>
            <a:ahLst/>
            <a:cxnLst/>
            <a:rect r="r" b="b" t="t" l="l"/>
            <a:pathLst>
              <a:path h="1520532" w="2884029">
                <a:moveTo>
                  <a:pt x="0" y="0"/>
                </a:moveTo>
                <a:lnTo>
                  <a:pt x="2884029" y="0"/>
                </a:lnTo>
                <a:lnTo>
                  <a:pt x="2884029" y="1520533"/>
                </a:lnTo>
                <a:lnTo>
                  <a:pt x="0" y="1520533"/>
                </a:lnTo>
                <a:lnTo>
                  <a:pt x="0" y="0"/>
                </a:lnTo>
                <a:close/>
              </a:path>
            </a:pathLst>
          </a:custGeom>
          <a:blipFill>
            <a:blip r:embed="rId6"/>
            <a:stretch>
              <a:fillRect l="0" t="0" r="0" b="0"/>
            </a:stretch>
          </a:blipFill>
        </p:spPr>
      </p:sp>
      <p:sp>
        <p:nvSpPr>
          <p:cNvPr name="Freeform 9" id="9"/>
          <p:cNvSpPr/>
          <p:nvPr/>
        </p:nvSpPr>
        <p:spPr>
          <a:xfrm flipH="false" flipV="false" rot="-1051246">
            <a:off x="-1897698" y="-1956752"/>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9034">
            <a:off x="553137" y="382838"/>
            <a:ext cx="2463311" cy="2601368"/>
          </a:xfrm>
          <a:custGeom>
            <a:avLst/>
            <a:gdLst/>
            <a:ahLst/>
            <a:cxnLst/>
            <a:rect r="r" b="b" t="t" l="l"/>
            <a:pathLst>
              <a:path h="2601368" w="2463311">
                <a:moveTo>
                  <a:pt x="0" y="0"/>
                </a:moveTo>
                <a:lnTo>
                  <a:pt x="2463311" y="0"/>
                </a:lnTo>
                <a:lnTo>
                  <a:pt x="2463311" y="2601368"/>
                </a:lnTo>
                <a:lnTo>
                  <a:pt x="0" y="2601368"/>
                </a:lnTo>
                <a:lnTo>
                  <a:pt x="0" y="0"/>
                </a:lnTo>
                <a:close/>
              </a:path>
            </a:pathLst>
          </a:custGeom>
          <a:blipFill>
            <a:blip r:embed="rId9"/>
            <a:stretch>
              <a:fillRect l="0" t="0" r="0" b="0"/>
            </a:stretch>
          </a:blipFill>
        </p:spPr>
      </p:sp>
      <p:sp>
        <p:nvSpPr>
          <p:cNvPr name="Freeform 11" id="11"/>
          <p:cNvSpPr/>
          <p:nvPr/>
        </p:nvSpPr>
        <p:spPr>
          <a:xfrm flipH="true" flipV="false" rot="-4249274">
            <a:off x="99622" y="6527820"/>
            <a:ext cx="1642882" cy="3250307"/>
          </a:xfrm>
          <a:custGeom>
            <a:avLst/>
            <a:gdLst/>
            <a:ahLst/>
            <a:cxnLst/>
            <a:rect r="r" b="b" t="t" l="l"/>
            <a:pathLst>
              <a:path h="3250307" w="1642882">
                <a:moveTo>
                  <a:pt x="1642882" y="0"/>
                </a:moveTo>
                <a:lnTo>
                  <a:pt x="0" y="0"/>
                </a:lnTo>
                <a:lnTo>
                  <a:pt x="0" y="3250307"/>
                </a:lnTo>
                <a:lnTo>
                  <a:pt x="1642882" y="3250307"/>
                </a:lnTo>
                <a:lnTo>
                  <a:pt x="1642882"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1051246">
            <a:off x="16381279" y="7391606"/>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1438830" y="1973238"/>
            <a:ext cx="15488520" cy="1935364"/>
          </a:xfrm>
          <a:custGeom>
            <a:avLst/>
            <a:gdLst/>
            <a:ahLst/>
            <a:cxnLst/>
            <a:rect r="r" b="b" t="t" l="l"/>
            <a:pathLst>
              <a:path h="1935364" w="15488520">
                <a:moveTo>
                  <a:pt x="0" y="0"/>
                </a:moveTo>
                <a:lnTo>
                  <a:pt x="15488520" y="0"/>
                </a:lnTo>
                <a:lnTo>
                  <a:pt x="15488520" y="1935364"/>
                </a:lnTo>
                <a:lnTo>
                  <a:pt x="0" y="1935364"/>
                </a:lnTo>
                <a:lnTo>
                  <a:pt x="0" y="0"/>
                </a:lnTo>
                <a:close/>
              </a:path>
            </a:pathLst>
          </a:custGeom>
          <a:blipFill>
            <a:blip r:embed="rId3"/>
            <a:stretch>
              <a:fillRect l="0" t="-143318" r="-4791" b="-113100"/>
            </a:stretch>
          </a:blipFill>
        </p:spPr>
      </p:sp>
      <p:sp>
        <p:nvSpPr>
          <p:cNvPr name="TextBox 4" id="4"/>
          <p:cNvSpPr txBox="true"/>
          <p:nvPr/>
        </p:nvSpPr>
        <p:spPr>
          <a:xfrm rot="0">
            <a:off x="1970745" y="2058273"/>
            <a:ext cx="14676233" cy="1717668"/>
          </a:xfrm>
          <a:prstGeom prst="rect">
            <a:avLst/>
          </a:prstGeom>
        </p:spPr>
        <p:txBody>
          <a:bodyPr anchor="t" rtlCol="false" tIns="0" lIns="0" bIns="0" rIns="0">
            <a:spAutoFit/>
          </a:bodyPr>
          <a:lstStyle/>
          <a:p>
            <a:pPr algn="ctr">
              <a:lnSpc>
                <a:spcPts val="10999"/>
              </a:lnSpc>
            </a:pPr>
            <a:r>
              <a:rPr lang="en-US" sz="10999" spc="-362">
                <a:solidFill>
                  <a:srgbClr val="000000"/>
                </a:solidFill>
                <a:latin typeface="Gaegu Bold"/>
              </a:rPr>
              <a:t>Analysis</a:t>
            </a:r>
          </a:p>
        </p:txBody>
      </p:sp>
      <p:sp>
        <p:nvSpPr>
          <p:cNvPr name="TextBox 5" id="5"/>
          <p:cNvSpPr txBox="true"/>
          <p:nvPr/>
        </p:nvSpPr>
        <p:spPr>
          <a:xfrm rot="0">
            <a:off x="2139921" y="4392363"/>
            <a:ext cx="5086208" cy="942978"/>
          </a:xfrm>
          <a:prstGeom prst="rect">
            <a:avLst/>
          </a:prstGeom>
        </p:spPr>
        <p:txBody>
          <a:bodyPr anchor="t" rtlCol="false" tIns="0" lIns="0" bIns="0" rIns="0">
            <a:spAutoFit/>
          </a:bodyPr>
          <a:lstStyle/>
          <a:p>
            <a:pPr algn="ctr">
              <a:lnSpc>
                <a:spcPts val="6000"/>
              </a:lnSpc>
            </a:pPr>
            <a:r>
              <a:rPr lang="en-US" sz="6000" spc="-348" u="sng">
                <a:solidFill>
                  <a:srgbClr val="000000"/>
                </a:solidFill>
                <a:latin typeface="Gaegu Bold"/>
              </a:rPr>
              <a:t>Baseline Emission</a:t>
            </a:r>
          </a:p>
        </p:txBody>
      </p:sp>
      <p:sp>
        <p:nvSpPr>
          <p:cNvPr name="TextBox 6" id="6"/>
          <p:cNvSpPr txBox="true"/>
          <p:nvPr/>
        </p:nvSpPr>
        <p:spPr>
          <a:xfrm rot="0">
            <a:off x="10767456" y="4413953"/>
            <a:ext cx="4662745" cy="921388"/>
          </a:xfrm>
          <a:prstGeom prst="rect">
            <a:avLst/>
          </a:prstGeom>
        </p:spPr>
        <p:txBody>
          <a:bodyPr anchor="t" rtlCol="false" tIns="0" lIns="0" bIns="0" rIns="0">
            <a:spAutoFit/>
          </a:bodyPr>
          <a:lstStyle/>
          <a:p>
            <a:pPr algn="ctr">
              <a:lnSpc>
                <a:spcPts val="5900"/>
              </a:lnSpc>
            </a:pPr>
            <a:r>
              <a:rPr lang="en-US" sz="5900" spc="-342" u="sng">
                <a:solidFill>
                  <a:srgbClr val="000000"/>
                </a:solidFill>
                <a:latin typeface="Gaegu Bold"/>
              </a:rPr>
              <a:t>Project Emission</a:t>
            </a:r>
          </a:p>
        </p:txBody>
      </p:sp>
      <p:sp>
        <p:nvSpPr>
          <p:cNvPr name="TextBox 7" id="7"/>
          <p:cNvSpPr txBox="true"/>
          <p:nvPr/>
        </p:nvSpPr>
        <p:spPr>
          <a:xfrm rot="0">
            <a:off x="2403020" y="5316291"/>
            <a:ext cx="4244180" cy="4369279"/>
          </a:xfrm>
          <a:prstGeom prst="rect">
            <a:avLst/>
          </a:prstGeom>
        </p:spPr>
        <p:txBody>
          <a:bodyPr anchor="t" rtlCol="false" tIns="0" lIns="0" bIns="0" rIns="0">
            <a:spAutoFit/>
          </a:bodyPr>
          <a:lstStyle/>
          <a:p>
            <a:pPr algn="ctr">
              <a:lnSpc>
                <a:spcPts val="3841"/>
              </a:lnSpc>
            </a:pPr>
            <a:r>
              <a:rPr lang="en-US" sz="3001" spc="39">
                <a:solidFill>
                  <a:srgbClr val="000000"/>
                </a:solidFill>
                <a:latin typeface="Dosis Semi-Bold"/>
              </a:rPr>
              <a:t>Baseline emissions refer to the estimated amount of greenhouse gases (GHGs) or pollutants that would have been released into the atmosphere if a specific mitigation project or intervention had not been implemented.</a:t>
            </a:r>
          </a:p>
        </p:txBody>
      </p:sp>
      <p:sp>
        <p:nvSpPr>
          <p:cNvPr name="TextBox 8" id="8"/>
          <p:cNvSpPr txBox="true"/>
          <p:nvPr/>
        </p:nvSpPr>
        <p:spPr>
          <a:xfrm rot="0">
            <a:off x="10976738" y="5306766"/>
            <a:ext cx="4244180" cy="4403711"/>
          </a:xfrm>
          <a:prstGeom prst="rect">
            <a:avLst/>
          </a:prstGeom>
        </p:spPr>
        <p:txBody>
          <a:bodyPr anchor="t" rtlCol="false" tIns="0" lIns="0" bIns="0" rIns="0">
            <a:spAutoFit/>
          </a:bodyPr>
          <a:lstStyle/>
          <a:p>
            <a:pPr algn="ctr">
              <a:lnSpc>
                <a:spcPts val="3201"/>
              </a:lnSpc>
            </a:pPr>
            <a:r>
              <a:rPr lang="en-US" sz="2501" spc="32">
                <a:solidFill>
                  <a:srgbClr val="000000"/>
                </a:solidFill>
                <a:latin typeface="Dosis Semi-Bold"/>
              </a:rPr>
              <a:t>Project emissions refer to the greenhouse gas (GHG) emissions produced as a direct result of a specific project or activity. This concept is integral to the evaluation of environmental impacts and the effectiveness of mitigation strategies, particularly in sectors such as energy, transportation, industry, and land use.</a:t>
            </a:r>
          </a:p>
        </p:txBody>
      </p:sp>
      <p:sp>
        <p:nvSpPr>
          <p:cNvPr name="Freeform 9" id="9"/>
          <p:cNvSpPr/>
          <p:nvPr/>
        </p:nvSpPr>
        <p:spPr>
          <a:xfrm flipH="false" flipV="false" rot="-1051246">
            <a:off x="-3372611" y="1264131"/>
            <a:ext cx="4739834" cy="4739834"/>
          </a:xfrm>
          <a:custGeom>
            <a:avLst/>
            <a:gdLst/>
            <a:ahLst/>
            <a:cxnLst/>
            <a:rect r="r" b="b" t="t" l="l"/>
            <a:pathLst>
              <a:path h="4739834" w="4739834">
                <a:moveTo>
                  <a:pt x="0" y="0"/>
                </a:moveTo>
                <a:lnTo>
                  <a:pt x="4739834" y="0"/>
                </a:lnTo>
                <a:lnTo>
                  <a:pt x="4739834" y="4739834"/>
                </a:lnTo>
                <a:lnTo>
                  <a:pt x="0" y="4739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9323710">
            <a:off x="15419880" y="1064567"/>
            <a:ext cx="2182490" cy="2215726"/>
          </a:xfrm>
          <a:custGeom>
            <a:avLst/>
            <a:gdLst/>
            <a:ahLst/>
            <a:cxnLst/>
            <a:rect r="r" b="b" t="t" l="l"/>
            <a:pathLst>
              <a:path h="2215726" w="2182490">
                <a:moveTo>
                  <a:pt x="2182490" y="0"/>
                </a:moveTo>
                <a:lnTo>
                  <a:pt x="0" y="0"/>
                </a:lnTo>
                <a:lnTo>
                  <a:pt x="0" y="2215726"/>
                </a:lnTo>
                <a:lnTo>
                  <a:pt x="2182490" y="2215726"/>
                </a:lnTo>
                <a:lnTo>
                  <a:pt x="218249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642428">
            <a:off x="16965164" y="7999605"/>
            <a:ext cx="1298545" cy="1861713"/>
          </a:xfrm>
          <a:custGeom>
            <a:avLst/>
            <a:gdLst/>
            <a:ahLst/>
            <a:cxnLst/>
            <a:rect r="r" b="b" t="t" l="l"/>
            <a:pathLst>
              <a:path h="1861713" w="1298545">
                <a:moveTo>
                  <a:pt x="0" y="0"/>
                </a:moveTo>
                <a:lnTo>
                  <a:pt x="1298545" y="0"/>
                </a:lnTo>
                <a:lnTo>
                  <a:pt x="1298545" y="1861714"/>
                </a:lnTo>
                <a:lnTo>
                  <a:pt x="0" y="1861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2947305">
            <a:off x="1075238" y="230569"/>
            <a:ext cx="1782824" cy="2777771"/>
          </a:xfrm>
          <a:custGeom>
            <a:avLst/>
            <a:gdLst/>
            <a:ahLst/>
            <a:cxnLst/>
            <a:rect r="r" b="b" t="t" l="l"/>
            <a:pathLst>
              <a:path h="2777771" w="1782824">
                <a:moveTo>
                  <a:pt x="1782824" y="0"/>
                </a:moveTo>
                <a:lnTo>
                  <a:pt x="0" y="0"/>
                </a:lnTo>
                <a:lnTo>
                  <a:pt x="0" y="2777771"/>
                </a:lnTo>
                <a:lnTo>
                  <a:pt x="1782824" y="2777771"/>
                </a:lnTo>
                <a:lnTo>
                  <a:pt x="17828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5587592">
            <a:off x="3071710" y="-743733"/>
            <a:ext cx="12602964" cy="16662573"/>
          </a:xfrm>
          <a:custGeom>
            <a:avLst/>
            <a:gdLst/>
            <a:ahLst/>
            <a:cxnLst/>
            <a:rect r="r" b="b" t="t" l="l"/>
            <a:pathLst>
              <a:path h="16662573" w="12602964">
                <a:moveTo>
                  <a:pt x="0" y="0"/>
                </a:moveTo>
                <a:lnTo>
                  <a:pt x="12602964" y="0"/>
                </a:lnTo>
                <a:lnTo>
                  <a:pt x="12602964" y="16662572"/>
                </a:lnTo>
                <a:lnTo>
                  <a:pt x="0" y="1666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77910" y="2294645"/>
            <a:ext cx="14590565" cy="2046970"/>
          </a:xfrm>
          <a:prstGeom prst="rect">
            <a:avLst/>
          </a:prstGeom>
        </p:spPr>
        <p:txBody>
          <a:bodyPr anchor="t" rtlCol="false" tIns="0" lIns="0" bIns="0" rIns="0">
            <a:spAutoFit/>
          </a:bodyPr>
          <a:lstStyle/>
          <a:p>
            <a:pPr algn="ctr">
              <a:lnSpc>
                <a:spcPts val="14749"/>
              </a:lnSpc>
            </a:pPr>
            <a:r>
              <a:rPr lang="en-US" sz="10535" spc="-769">
                <a:solidFill>
                  <a:srgbClr val="000000"/>
                </a:solidFill>
                <a:latin typeface="Gaegu Bold"/>
              </a:rPr>
              <a:t>Calculations</a:t>
            </a:r>
          </a:p>
        </p:txBody>
      </p:sp>
      <p:sp>
        <p:nvSpPr>
          <p:cNvPr name="TextBox 5" id="5"/>
          <p:cNvSpPr txBox="true"/>
          <p:nvPr/>
        </p:nvSpPr>
        <p:spPr>
          <a:xfrm rot="0">
            <a:off x="2592575" y="4599743"/>
            <a:ext cx="6549407" cy="1223646"/>
          </a:xfrm>
          <a:prstGeom prst="rect">
            <a:avLst/>
          </a:prstGeom>
        </p:spPr>
        <p:txBody>
          <a:bodyPr anchor="t" rtlCol="false" tIns="0" lIns="0" bIns="0" rIns="0">
            <a:spAutoFit/>
          </a:bodyPr>
          <a:lstStyle/>
          <a:p>
            <a:pPr algn="l" marL="928382" indent="-464191" lvl="1">
              <a:lnSpc>
                <a:spcPts val="4300"/>
              </a:lnSpc>
              <a:buFont typeface="Arial"/>
              <a:buChar char="•"/>
            </a:pPr>
            <a:r>
              <a:rPr lang="en-US" sz="4300" spc="-180" u="sng">
                <a:solidFill>
                  <a:srgbClr val="000000"/>
                </a:solidFill>
                <a:latin typeface="Gaegu Bold"/>
              </a:rPr>
              <a:t>Baseline Emission Calculation</a:t>
            </a:r>
          </a:p>
        </p:txBody>
      </p:sp>
      <p:sp>
        <p:nvSpPr>
          <p:cNvPr name="Freeform 6" id="6"/>
          <p:cNvSpPr/>
          <p:nvPr/>
        </p:nvSpPr>
        <p:spPr>
          <a:xfrm flipH="false" flipV="false" rot="7064304">
            <a:off x="3631826" y="647280"/>
            <a:ext cx="1546438" cy="1408664"/>
          </a:xfrm>
          <a:custGeom>
            <a:avLst/>
            <a:gdLst/>
            <a:ahLst/>
            <a:cxnLst/>
            <a:rect r="r" b="b" t="t" l="l"/>
            <a:pathLst>
              <a:path h="1408664" w="1546438">
                <a:moveTo>
                  <a:pt x="0" y="0"/>
                </a:moveTo>
                <a:lnTo>
                  <a:pt x="1546438" y="0"/>
                </a:lnTo>
                <a:lnTo>
                  <a:pt x="1546438" y="1408664"/>
                </a:lnTo>
                <a:lnTo>
                  <a:pt x="0" y="1408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395835">
            <a:off x="-353243" y="169396"/>
            <a:ext cx="3712280" cy="6060865"/>
          </a:xfrm>
          <a:custGeom>
            <a:avLst/>
            <a:gdLst/>
            <a:ahLst/>
            <a:cxnLst/>
            <a:rect r="r" b="b" t="t" l="l"/>
            <a:pathLst>
              <a:path h="6060865" w="3712280">
                <a:moveTo>
                  <a:pt x="0" y="0"/>
                </a:moveTo>
                <a:lnTo>
                  <a:pt x="3712280" y="0"/>
                </a:lnTo>
                <a:lnTo>
                  <a:pt x="3712280" y="6060865"/>
                </a:lnTo>
                <a:lnTo>
                  <a:pt x="0" y="6060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275529">
            <a:off x="15702503" y="512905"/>
            <a:ext cx="2261855" cy="3524136"/>
          </a:xfrm>
          <a:custGeom>
            <a:avLst/>
            <a:gdLst/>
            <a:ahLst/>
            <a:cxnLst/>
            <a:rect r="r" b="b" t="t" l="l"/>
            <a:pathLst>
              <a:path h="3524136" w="2261855">
                <a:moveTo>
                  <a:pt x="0" y="0"/>
                </a:moveTo>
                <a:lnTo>
                  <a:pt x="2261855" y="0"/>
                </a:lnTo>
                <a:lnTo>
                  <a:pt x="2261855" y="3524136"/>
                </a:lnTo>
                <a:lnTo>
                  <a:pt x="0" y="35241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077910" y="7587553"/>
            <a:ext cx="7064072" cy="877069"/>
          </a:xfrm>
          <a:custGeom>
            <a:avLst/>
            <a:gdLst/>
            <a:ahLst/>
            <a:cxnLst/>
            <a:rect r="r" b="b" t="t" l="l"/>
            <a:pathLst>
              <a:path h="877069" w="7064072">
                <a:moveTo>
                  <a:pt x="0" y="0"/>
                </a:moveTo>
                <a:lnTo>
                  <a:pt x="7064072" y="0"/>
                </a:lnTo>
                <a:lnTo>
                  <a:pt x="7064072" y="877069"/>
                </a:lnTo>
                <a:lnTo>
                  <a:pt x="0" y="877069"/>
                </a:lnTo>
                <a:lnTo>
                  <a:pt x="0" y="0"/>
                </a:lnTo>
                <a:close/>
              </a:path>
            </a:pathLst>
          </a:custGeom>
          <a:blipFill>
            <a:blip r:embed="rId11"/>
            <a:stretch>
              <a:fillRect l="-2671" t="0" r="-41294" b="0"/>
            </a:stretch>
          </a:blipFill>
        </p:spPr>
      </p:sp>
      <p:sp>
        <p:nvSpPr>
          <p:cNvPr name="Freeform 10" id="10"/>
          <p:cNvSpPr/>
          <p:nvPr/>
        </p:nvSpPr>
        <p:spPr>
          <a:xfrm flipH="false" flipV="false" rot="0">
            <a:off x="9773398" y="7587553"/>
            <a:ext cx="7485902" cy="877069"/>
          </a:xfrm>
          <a:custGeom>
            <a:avLst/>
            <a:gdLst/>
            <a:ahLst/>
            <a:cxnLst/>
            <a:rect r="r" b="b" t="t" l="l"/>
            <a:pathLst>
              <a:path h="877069" w="7485902">
                <a:moveTo>
                  <a:pt x="0" y="0"/>
                </a:moveTo>
                <a:lnTo>
                  <a:pt x="7485902" y="0"/>
                </a:lnTo>
                <a:lnTo>
                  <a:pt x="7485902" y="877069"/>
                </a:lnTo>
                <a:lnTo>
                  <a:pt x="0" y="877069"/>
                </a:lnTo>
                <a:lnTo>
                  <a:pt x="0" y="0"/>
                </a:lnTo>
                <a:close/>
              </a:path>
            </a:pathLst>
          </a:custGeom>
          <a:blipFill>
            <a:blip r:embed="rId11"/>
            <a:stretch>
              <a:fillRect l="0" t="0" r="-35853" b="0"/>
            </a:stretch>
          </a:blipFill>
        </p:spPr>
      </p:sp>
      <p:sp>
        <p:nvSpPr>
          <p:cNvPr name="TextBox 11" id="11"/>
          <p:cNvSpPr txBox="true"/>
          <p:nvPr/>
        </p:nvSpPr>
        <p:spPr>
          <a:xfrm rot="0">
            <a:off x="9901071" y="4517389"/>
            <a:ext cx="6549407" cy="1223646"/>
          </a:xfrm>
          <a:prstGeom prst="rect">
            <a:avLst/>
          </a:prstGeom>
        </p:spPr>
        <p:txBody>
          <a:bodyPr anchor="t" rtlCol="false" tIns="0" lIns="0" bIns="0" rIns="0">
            <a:spAutoFit/>
          </a:bodyPr>
          <a:lstStyle/>
          <a:p>
            <a:pPr algn="l" marL="928382" indent="-464191" lvl="1">
              <a:lnSpc>
                <a:spcPts val="4300"/>
              </a:lnSpc>
              <a:buFont typeface="Arial"/>
              <a:buChar char="•"/>
            </a:pPr>
            <a:r>
              <a:rPr lang="en-US" sz="4300" spc="-180" u="sng">
                <a:solidFill>
                  <a:srgbClr val="000000"/>
                </a:solidFill>
                <a:latin typeface="Gaegu Bold"/>
              </a:rPr>
              <a:t>Project Emission Calculation</a:t>
            </a:r>
          </a:p>
        </p:txBody>
      </p:sp>
      <p:sp>
        <p:nvSpPr>
          <p:cNvPr name="TextBox 12" id="12"/>
          <p:cNvSpPr txBox="true"/>
          <p:nvPr/>
        </p:nvSpPr>
        <p:spPr>
          <a:xfrm rot="0">
            <a:off x="2592575" y="6156764"/>
            <a:ext cx="6549407" cy="993709"/>
          </a:xfrm>
          <a:prstGeom prst="rect">
            <a:avLst/>
          </a:prstGeom>
        </p:spPr>
        <p:txBody>
          <a:bodyPr anchor="t" rtlCol="false" tIns="0" lIns="0" bIns="0" rIns="0">
            <a:spAutoFit/>
          </a:bodyPr>
          <a:lstStyle/>
          <a:p>
            <a:pPr algn="l">
              <a:lnSpc>
                <a:spcPts val="4033"/>
              </a:lnSpc>
            </a:pPr>
            <a:r>
              <a:rPr lang="en-US" sz="2944">
                <a:solidFill>
                  <a:srgbClr val="000000"/>
                </a:solidFill>
                <a:latin typeface="Dosis Semi-Bold"/>
              </a:rPr>
              <a:t>Fuel consumption, VMT, and fuel type of ICEVs</a:t>
            </a:r>
          </a:p>
        </p:txBody>
      </p:sp>
      <p:sp>
        <p:nvSpPr>
          <p:cNvPr name="TextBox 13" id="13"/>
          <p:cNvSpPr txBox="true"/>
          <p:nvPr/>
        </p:nvSpPr>
        <p:spPr>
          <a:xfrm rot="0">
            <a:off x="10284024" y="5951972"/>
            <a:ext cx="6549407" cy="993709"/>
          </a:xfrm>
          <a:prstGeom prst="rect">
            <a:avLst/>
          </a:prstGeom>
        </p:spPr>
        <p:txBody>
          <a:bodyPr anchor="t" rtlCol="false" tIns="0" lIns="0" bIns="0" rIns="0">
            <a:spAutoFit/>
          </a:bodyPr>
          <a:lstStyle/>
          <a:p>
            <a:pPr algn="l">
              <a:lnSpc>
                <a:spcPts val="4033"/>
              </a:lnSpc>
            </a:pPr>
            <a:r>
              <a:rPr lang="en-US" sz="2944">
                <a:solidFill>
                  <a:srgbClr val="000000"/>
                </a:solidFill>
                <a:latin typeface="Dosis Semi-Bold"/>
              </a:rPr>
              <a:t>Electricity consumption, VMT of NEVs, and grid emission factor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name="Freeform 3" id="3"/>
          <p:cNvSpPr/>
          <p:nvPr/>
        </p:nvSpPr>
        <p:spPr>
          <a:xfrm flipH="false" flipV="false" rot="0">
            <a:off x="6467028" y="169456"/>
            <a:ext cx="11007877" cy="1836361"/>
          </a:xfrm>
          <a:custGeom>
            <a:avLst/>
            <a:gdLst/>
            <a:ahLst/>
            <a:cxnLst/>
            <a:rect r="r" b="b" t="t" l="l"/>
            <a:pathLst>
              <a:path h="1836361" w="11007877">
                <a:moveTo>
                  <a:pt x="0" y="0"/>
                </a:moveTo>
                <a:lnTo>
                  <a:pt x="11007877" y="0"/>
                </a:lnTo>
                <a:lnTo>
                  <a:pt x="11007877" y="1836361"/>
                </a:lnTo>
                <a:lnTo>
                  <a:pt x="0" y="1836361"/>
                </a:lnTo>
                <a:lnTo>
                  <a:pt x="0" y="0"/>
                </a:lnTo>
                <a:close/>
              </a:path>
            </a:pathLst>
          </a:custGeom>
          <a:blipFill>
            <a:blip r:embed="rId3"/>
            <a:stretch>
              <a:fillRect l="0" t="-112263" r="-4791" b="-54704"/>
            </a:stretch>
          </a:blipFill>
        </p:spPr>
      </p:sp>
      <p:sp>
        <p:nvSpPr>
          <p:cNvPr name="TextBox 4" id="4"/>
          <p:cNvSpPr txBox="true"/>
          <p:nvPr/>
        </p:nvSpPr>
        <p:spPr>
          <a:xfrm rot="0">
            <a:off x="6864103" y="387722"/>
            <a:ext cx="10213727" cy="1352205"/>
          </a:xfrm>
          <a:prstGeom prst="rect">
            <a:avLst/>
          </a:prstGeom>
        </p:spPr>
        <p:txBody>
          <a:bodyPr anchor="t" rtlCol="false" tIns="0" lIns="0" bIns="0" rIns="0">
            <a:spAutoFit/>
          </a:bodyPr>
          <a:lstStyle/>
          <a:p>
            <a:pPr algn="ctr">
              <a:lnSpc>
                <a:spcPts val="8611"/>
              </a:lnSpc>
            </a:pPr>
            <a:r>
              <a:rPr lang="en-US" sz="8611" spc="-284">
                <a:solidFill>
                  <a:srgbClr val="000000"/>
                </a:solidFill>
                <a:latin typeface="Gaegu Bold"/>
              </a:rPr>
              <a:t>Data Collection Process</a:t>
            </a:r>
          </a:p>
        </p:txBody>
      </p:sp>
      <p:sp>
        <p:nvSpPr>
          <p:cNvPr name="Freeform 5" id="5"/>
          <p:cNvSpPr/>
          <p:nvPr/>
        </p:nvSpPr>
        <p:spPr>
          <a:xfrm flipH="false" flipV="false" rot="-1051246">
            <a:off x="-2147609" y="6984438"/>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5400000">
            <a:off x="5248003" y="1077669"/>
            <a:ext cx="1207064" cy="2388077"/>
          </a:xfrm>
          <a:custGeom>
            <a:avLst/>
            <a:gdLst/>
            <a:ahLst/>
            <a:cxnLst/>
            <a:rect r="r" b="b" t="t" l="l"/>
            <a:pathLst>
              <a:path h="2388077" w="1207064">
                <a:moveTo>
                  <a:pt x="1207064" y="0"/>
                </a:moveTo>
                <a:lnTo>
                  <a:pt x="0" y="0"/>
                </a:lnTo>
                <a:lnTo>
                  <a:pt x="0" y="2388077"/>
                </a:lnTo>
                <a:lnTo>
                  <a:pt x="1207064" y="2388077"/>
                </a:lnTo>
                <a:lnTo>
                  <a:pt x="120706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46894" y="2875240"/>
            <a:ext cx="7856800" cy="5446026"/>
          </a:xfrm>
          <a:custGeom>
            <a:avLst/>
            <a:gdLst/>
            <a:ahLst/>
            <a:cxnLst/>
            <a:rect r="r" b="b" t="t" l="l"/>
            <a:pathLst>
              <a:path h="5446026" w="7856800">
                <a:moveTo>
                  <a:pt x="0" y="0"/>
                </a:moveTo>
                <a:lnTo>
                  <a:pt x="7856800" y="0"/>
                </a:lnTo>
                <a:lnTo>
                  <a:pt x="7856800" y="5446026"/>
                </a:lnTo>
                <a:lnTo>
                  <a:pt x="0" y="5446026"/>
                </a:lnTo>
                <a:lnTo>
                  <a:pt x="0" y="0"/>
                </a:lnTo>
                <a:close/>
              </a:path>
            </a:pathLst>
          </a:custGeom>
          <a:blipFill>
            <a:blip r:embed="rId8"/>
            <a:stretch>
              <a:fillRect l="0" t="0" r="0" b="0"/>
            </a:stretch>
          </a:blipFill>
        </p:spPr>
      </p:sp>
      <p:sp>
        <p:nvSpPr>
          <p:cNvPr name="TextBox 8" id="8"/>
          <p:cNvSpPr txBox="true"/>
          <p:nvPr/>
        </p:nvSpPr>
        <p:spPr>
          <a:xfrm rot="0">
            <a:off x="8447015" y="2224082"/>
            <a:ext cx="8205370" cy="7756017"/>
          </a:xfrm>
          <a:prstGeom prst="rect">
            <a:avLst/>
          </a:prstGeom>
        </p:spPr>
        <p:txBody>
          <a:bodyPr anchor="t" rtlCol="false" tIns="0" lIns="0" bIns="0" rIns="0">
            <a:spAutoFit/>
          </a:bodyPr>
          <a:lstStyle/>
          <a:p>
            <a:pPr algn="ctr">
              <a:lnSpc>
                <a:spcPts val="3864"/>
              </a:lnSpc>
            </a:pPr>
            <a:r>
              <a:rPr lang="en-US" sz="2800">
                <a:solidFill>
                  <a:srgbClr val="000000"/>
                </a:solidFill>
                <a:latin typeface="Dosis Semi-Bold"/>
              </a:rPr>
              <a:t>To calculate the carbon emission reduction contribution of NEV during usage phase, it is necessary to first extract data from the Tianjin NEV safety monitoring platform, including the configuration parameters of the NEV models, such as electricity consumption, curb weight, vehicle type and level, as well as the actual driving mileage data of the vehicles. Based on the vehicle configuration parameters of different NEV models, baseline vehicles can be determined, which should have the same transportation service capacity as the NEV models. According to Equation (2) and Equation (3), the baseline emissions and project emissions of different vehicles can be calculated, and then the carbon emission reduction contribution can be calculated using Equation (1). The overall process of carbon emission reduction contribution calculation based on NEV monitoring big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DAGGmkEEb_M</dc:identifier>
  <dcterms:modified xsi:type="dcterms:W3CDTF">2011-08-01T06:04:30Z</dcterms:modified>
  <cp:revision>1</cp:revision>
  <dc:title>Try Magic Design</dc:title>
</cp:coreProperties>
</file>